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Spire.Presentation for .NET 4.11.12.10046-->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presProps" Target="presProps.xml" /><Relationship Id="rId4" Type="http://schemas.openxmlformats.org/officeDocument/2006/relationships/viewProps" Target="viewProps.xml" /><Relationship Id="rId5" Type="http://schemas.openxmlformats.org/officeDocument/2006/relationships/theme" Target="theme/theme1.xml" /><Relationship Id="rId6" Type="http://schemas.openxmlformats.org/officeDocument/2006/relationships/tableStyles" Target="tableStyles.xml" /><Relationship Id="rId7" Type="http://schemas.openxmlformats.org/officeDocument/2006/relationships/tags" Target="tags/tag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Vertical Text Placeholder 2"/>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dirty="1"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p:nvPr>
            <p:ph type="obj"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dirty="1"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p:nvPr>
            <p:ph type="obj"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p:nvPr>
            <p:ph type="obj"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p:nvPr>
            <p:ph type="dt" sz="half" idx="10"/>
          </p:nvPr>
        </p:nvSpPr>
        <p:spPr/>
        <p:txBody>
          <a:bodyPr/>
          <a:lstStyle/>
          <a:p>
            <a:fld id="{E8FD0B7A-F5DD-4F40-B4CB-3B2C354B893A}" type="datetimeFigureOut">
              <a:rPr lang="en-US" smtClean="0"/>
              <a:t>3/4/2014</a:t>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Date Placeholder 2"/>
          <p:cNvSpPr/>
          <p:nvPr>
            <p:ph type="dt" sz="half" idx="10"/>
          </p:nvPr>
        </p:nvSpPr>
        <p:spPr/>
        <p:txBody>
          <a:bodyPr/>
          <a:lstStyle/>
          <a:p>
            <a:fld id="{E8FD0B7A-F5DD-4F40-B4CB-3B2C354B893A}" type="datetimeFigureOut">
              <a:rPr lang="en-US" smtClean="0"/>
              <a:t>3/4/2014</a:t>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E8FD0B7A-F5DD-4F40-B4CB-3B2C354B893A}" type="datetimeFigureOut">
              <a:rPr lang="en-US" smtClean="0"/>
              <a:t>3/4/2014</a:t>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p:nvPr>
            <p:ph type="obj"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p:spPr>
        <p:txBody>
          <a:bodyPr vert="horz" lIns="91440" tIns="45720" rIns="91440" bIns="45720" rtlCol="0" anchor="ctr">
            <a:normAutofit/>
          </a:bodyPr>
          <a:lstStyle/>
          <a:p>
            <a:r>
              <a:rPr lang="en-US" dirty="1" smtClean="0"/>
              <a:t>Click to edit Master title style</a:t>
            </a:r>
            <a:endParaRPr lang="en-US"/>
          </a:p>
        </p:txBody>
      </p:sp>
      <p:sp>
        <p:nvSpPr>
          <p:cNvPr id="3" name="Text Placeholder 2"/>
          <p:cNvSpPr/>
          <p:nvPr>
            <p:ph type="body" idx="1"/>
          </p:nvPr>
        </p:nvSpPr>
        <p:spPr>
          <a:xfrm>
            <a:off x="457200" y="1600200"/>
            <a:ext cx="8229600" cy="452596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2"/>
          </p:nvPr>
        </p:nvSpPr>
        <p:spPr>
          <a:xfrm>
            <a:off x="457200" y="6356350"/>
            <a:ext cx="2133600" cy="365125"/>
          </a:xfrm>
          <a:prstGeom prst="rect"/>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3/4/2014</a:t>
            </a:fld>
            <a:endParaRPr lang="en-US"/>
          </a:p>
        </p:txBody>
      </p:sp>
      <p:sp>
        <p:nvSpPr>
          <p:cNvPr id="5" name="Footer Placeholder 4"/>
          <p:cNvSpPr/>
          <p:nvPr>
            <p:ph type="ftr" sz="quarter" idx="3"/>
          </p:nvPr>
        </p:nvSpPr>
        <p:spPr>
          <a:xfrm>
            <a:off x="3124200" y="6356350"/>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New shape"/>
          <p:cNvSpPr/>
          <p:nvPr/>
        </p:nvSpPr>
        <p:spPr>
          <a:xfrm>
            <a:off x="127000" y="127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000" b="1" dirty="1">
                <a:solidFill>
                  <a:srgbClr val="000000"/>
                </a:solidFill>
              </a:rPr>
              <a:t>Figure 1</a:t>
            </a:r>
          </a:p>
        </p:txBody>
      </p:sp>
      <p:pic>
        <p:nvPicPr>
          <p:cNvPr id="3" name="New picture"/>
          <p:cNvPicPr/>
          <p:nvPr/>
        </p:nvPicPr>
        <p:blipFill>
          <a:blip r:embed="rId2"/>
          <a:srcRect/>
          <a:stretch>
            <a:fillRect/>
          </a:stretch>
        </p:blipFill>
        <p:spPr>
          <a:xfrm>
            <a:off x="2355850" y="635000"/>
            <a:ext cx="4432300" cy="4318000"/>
          </a:xfrm>
          <a:prstGeom prst="rect"/>
          <a:noFill/>
          <a:ln>
            <a:noFill/>
          </a:ln>
        </p:spPr>
      </p:pic>
      <p:sp>
        <p:nvSpPr>
          <p:cNvPr id="4" name="New shape"/>
          <p:cNvSpPr/>
          <p:nvPr/>
        </p:nvSpPr>
        <p:spPr>
          <a:xfrm>
            <a:off x="127000" y="4953000"/>
            <a:ext cx="8890000" cy="1270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2500" lnSpcReduction="20000"/>
          </a:bodyPr>
          <a:lstStyle/>
          <a:p>
            <a:pPr algn="l"/>
            <a:r>
              <a:rPr lang="en-US" dirty="1">
                <a:solidFill>
                  <a:srgbClr val="000000"/>
                </a:solidFill>
              </a:rPr>
              <a:t>Figure 1. Phylogenetic trees composed of 129 sequences from 79 participants infected with hepatitis C virus genotypes (gt) 1a, 1b, or 3a, New South Wales, Australia, 2005–2012. Names on the tips of the tree represent participant identification numbers and are followed by the sample collection date. Each phylogenetic tree was generated separately from a maximum-likelihood model by using an HKY substitution model with gamma distribution. Bootstrap values are &amp;gt;80% for all branches of identified transmission clusters. Bootstrap values between branches representing sequences from the same host were lower than those between host branches. Identified transmission clusters are labeled with symbols. Scale bars indicate nucleotide substitutions per site.</a:t>
            </a:r>
          </a:p>
        </p:txBody>
      </p:sp>
      <p:sp>
        <p:nvSpPr>
          <p:cNvPr id="5" name="New shape"/>
          <p:cNvSpPr/>
          <p:nvPr/>
        </p:nvSpPr>
        <p:spPr>
          <a:xfrm>
            <a:off x="127000" y="6223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l"/>
            <a:r>
              <a:rPr lang="en-US" dirty="1">
                <a:solidFill>
                  <a:srgbClr val="000000"/>
                </a:solidFill>
              </a:rPr>
              <a:t>Bretaña N, Boelen L, Bull R, Teutsch S, White PA, Lloyd AR, et al. Transmission of Hepatitis C Virus among Prisoners, Australia, 2005–2012. Emerg Infect Dis. 2015;21(5):765-774. https://doi.org/10.3201/eid2105.141832</a:t>
            </a:r>
          </a:p>
        </p:txBody>
      </p:sp>
    </p:spTree>
  </p:cSld>
  <p:clrMapOvr>
    <a:masterClrMapping/>
  </p:clrMapOvr>
  <p:transition spd="fast"/>
  <p:timing>
    <p:tnLst>
      <p:par>
        <p:cTn id="1" restart="never" nodeType="tmRoot"/>
      </p:par>
    </p:tnLst>
  </p:timing>
</p:sld>
</file>

<file path=ppt/tags/tag1.xml><?xml version="1.0" encoding="utf-8"?>
<p:tagLst xmlns:p="http://schemas.openxmlformats.org/presentationml/2006/main">
  <p:tag name="AS_NET" val="4.0.30319.42000"/>
  <p:tag name="AS_OS" val="Microsoft Windows NT 10.0.20348.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1</TotalTime>
  <Application>Emerging Infectious Diseases journal</Application>
  <PresentationFormat>全屏显示(4:3)</PresentationFormat>
  <Slides>1</Slides>
  <ScaleCrop>false</ScaleCrop>
  <HeadingPairs>
    <vt:vector size="4" baseType="variant">
      <vt:variant>
        <vt:lpstr>主题</vt:lpstr>
      </vt:variant>
      <vt:variant>
        <vt:i4>1</vt:i4>
      </vt:variant>
      <vt:variant>
        <vt:lpstr>幻灯片标题</vt:lpstr>
      </vt:variant>
      <vt:variant>
        <vt:i4>1</vt:i4>
      </vt:variant>
    </vt:vector>
  </HeadingPairs>
  <LinksUpToDate>false</LinksUpToDate>
  <SharedDoc>false</SharedDoc>
  <HyperlinksChanged>false</HyperlinksChanged>
  <AppVersion>14.0000</AppVersion>
  <Company>Emerging Infectious Diseases journal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1 - Transmission of Hepatitis C Virus among Prisoners, Australia, 2005–2012</dc:title>
  <cp:lastModifiedBy/>
  <cp:revision>1</cp:revision>
  <dcterms:created xsi:type="dcterms:W3CDTF">2025-04-18T21:02:27.2595864Z</dcterms:created>
  <dcterms:modified xsi:type="dcterms:W3CDTF">2025-04-18T21:02:27.2595864Z</dcterms:modified>
  <dc:creator>N. Bretaña et al.</dc:creator>
  <cp:keywords>hepatitis C virus, transmission, phylogenetics, clustering, injecting drug use, prisons, injection drug use, viruses, Australia</cp:keywords>
  <dc:description>Presentation created from Figure 1 of Transmission of Hepatitis C Virus among Prisoners, Australia, 2005–2012 published in the Emerging Infectious Diseases journal volume 21, number 5.</dc:description>
  <cp:category>General</cp:category>
</cp:coreProperties>
</file>