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Spire.Presentation for .NET 4.11.12.10046-->
<p:presentation xmlns:a="http://schemas.openxmlformats.org/drawingml/2006/main" xmlns:r="http://schemas.openxmlformats.org/officeDocument/2006/relationships" xmlns:p="http://schemas.openxmlformats.org/presentationml/2006/main" saveSubsetFonts="1">
  <p:sldMasterIdLst>
    <p:sldMasterId r:id="rId1" id="2147483648"/>
  </p:sldMasterIdLst>
  <p:sldIdLst>
    <p:sldId r:id="rId2" id="25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21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presProps" Target="presProps.xml" /><Relationship Id="rId4" Type="http://schemas.openxmlformats.org/officeDocument/2006/relationships/viewProps" Target="viewProps.xml" /><Relationship Id="rId5" Type="http://schemas.openxmlformats.org/officeDocument/2006/relationships/theme" Target="theme/theme1.xml" /><Relationship Id="rId6" Type="http://schemas.openxmlformats.org/officeDocument/2006/relationships/tableStyles" Target="tableStyles.xml" /><Relationship Id="rId7" Type="http://schemas.openxmlformats.org/officeDocument/2006/relationships/tags" Target="tags/tag1.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p:nvPr>
            <p:ph type="ctrTitle"/>
          </p:nvPr>
        </p:nvSpPr>
        <p:spPr>
          <a:xfrm>
            <a:off x="685800" y="2130425"/>
            <a:ext cx="7772400" cy="1470025"/>
          </a:xfrm>
        </p:spPr>
        <p:txBody>
          <a:bodyPr/>
          <a:lstStyle/>
          <a:p>
            <a:r>
              <a:rPr lang="en-US" dirty="1" smtClean="0"/>
              <a:t>Click to edit Master title style</a:t>
            </a:r>
            <a:endParaRPr lang="en-US"/>
          </a:p>
        </p:txBody>
      </p:sp>
      <p:sp>
        <p:nvSpPr>
          <p:cNvPr id="3" name="Subtitle 2"/>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1" smtClean="0"/>
              <a:t>Click to edit Master subtitle style</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Vertical Text Placeholder 2"/>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p:nvPr>
            <p:ph type="title" orient="vert"/>
          </p:nvPr>
        </p:nvSpPr>
        <p:spPr>
          <a:xfrm>
            <a:off x="6629400" y="274638"/>
            <a:ext cx="2057400" cy="5851525"/>
          </a:xfrm>
        </p:spPr>
        <p:txBody>
          <a:bodyPr vert="eaVert"/>
          <a:lstStyle/>
          <a:p>
            <a:r>
              <a:rPr lang="en-US" dirty="1" smtClean="0"/>
              <a:t>Click to edit Master title style</a:t>
            </a:r>
            <a:endParaRPr lang="en-US"/>
          </a:p>
        </p:txBody>
      </p:sp>
      <p:sp>
        <p:nvSpPr>
          <p:cNvPr id="3" name="Vertical Text Placeholder 2"/>
          <p:cNvSpPr/>
          <p:nvPr>
            <p:ph type="body" orient="vert" idx="1"/>
          </p:nvPr>
        </p:nvSpPr>
        <p:spPr>
          <a:xfrm>
            <a:off x="457200" y="274638"/>
            <a:ext cx="6019800" cy="5851525"/>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idx="1"/>
          </p:nvPr>
        </p:nvSpPr>
        <p:spPr/>
        <p:txBody>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p:nvPr>
            <p:ph type="title"/>
          </p:nvPr>
        </p:nvSpPr>
        <p:spPr>
          <a:xfrm>
            <a:off x="722313" y="4406900"/>
            <a:ext cx="7772400" cy="1362075"/>
          </a:xfrm>
        </p:spPr>
        <p:txBody>
          <a:bodyPr anchor="t"/>
          <a:lstStyle>
            <a:lvl1pPr algn="l">
              <a:defRPr sz="4000" b="1" cap="all"/>
            </a:lvl1pPr>
          </a:lstStyle>
          <a:p>
            <a:r>
              <a:rPr lang="en-US" dirty="1" smtClean="0"/>
              <a:t>Click to edit Master title style</a:t>
            </a:r>
            <a:endParaRPr lang="en-US"/>
          </a:p>
        </p:txBody>
      </p:sp>
      <p:sp>
        <p:nvSpPr>
          <p:cNvPr id="3" name="Text Placeholder 2"/>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p:nvPr>
            <p:ph type="obj"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p:nvPr>
            <p:ph type="title"/>
          </p:nvPr>
        </p:nvSpPr>
        <p:spPr/>
        <p:txBody>
          <a:bodyPr/>
          <a:lstStyle>
            <a:lvl1pPr>
              <a:defRPr/>
            </a:lvl1pPr>
          </a:lstStyle>
          <a:p>
            <a:r>
              <a:rPr lang="en-US" dirty="1" smtClean="0"/>
              <a:t>Click to edit Master title style</a:t>
            </a:r>
            <a:endParaRPr lang="en-US"/>
          </a:p>
        </p:txBody>
      </p:sp>
      <p:sp>
        <p:nvSpPr>
          <p:cNvPr id="3" name="Text Placeholder 2"/>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p:nvPr>
            <p:ph type="obj"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p:nvPr>
            <p:ph type="obj"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7" name="Date Placeholder 6"/>
          <p:cNvSpPr/>
          <p:nvPr>
            <p:ph type="dt" sz="half" idx="10"/>
          </p:nvPr>
        </p:nvSpPr>
        <p:spPr/>
        <p:txBody>
          <a:bodyPr/>
          <a:lstStyle/>
          <a:p>
            <a:fld id="{E8FD0B7A-F5DD-4F40-B4CB-3B2C354B893A}" type="datetimeFigureOut">
              <a:rPr lang="en-US" smtClean="0"/>
              <a:t>3/4/2014</a:t>
            </a:fld>
            <a:endParaRPr lang="en-US"/>
          </a:p>
        </p:txBody>
      </p:sp>
      <p:sp>
        <p:nvSpPr>
          <p:cNvPr id="8" name="Footer Placeholder 7"/>
          <p:cNvSpPr/>
          <p:nvPr>
            <p:ph type="ftr" sz="quarter" idx="11"/>
          </p:nvPr>
        </p:nvSpPr>
        <p:spPr/>
        <p:txBody>
          <a:bodyPr/>
          <a:lstStyle/>
          <a:p>
            <a:endParaRPr lang="en-US"/>
          </a:p>
        </p:txBody>
      </p:sp>
      <p:sp>
        <p:nvSpPr>
          <p:cNvPr id="9" name="Slide Number Placeholder 8"/>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Date Placeholder 2"/>
          <p:cNvSpPr/>
          <p:nvPr>
            <p:ph type="dt" sz="half" idx="10"/>
          </p:nvPr>
        </p:nvSpPr>
        <p:spPr/>
        <p:txBody>
          <a:bodyPr/>
          <a:lstStyle/>
          <a:p>
            <a:fld id="{E8FD0B7A-F5DD-4F40-B4CB-3B2C354B893A}" type="datetimeFigureOut">
              <a:rPr lang="en-US" smtClean="0"/>
              <a:t>3/4/2014</a:t>
            </a:fld>
            <a:endParaRPr lang="en-US"/>
          </a:p>
        </p:txBody>
      </p:sp>
      <p:sp>
        <p:nvSpPr>
          <p:cNvPr id="4" name="Footer Placeholder 3"/>
          <p:cNvSpPr/>
          <p:nvPr>
            <p:ph type="ftr" sz="quarter" idx="11"/>
          </p:nvPr>
        </p:nvSpPr>
        <p:spPr/>
        <p:txBody>
          <a:bodyPr/>
          <a:lstStyle/>
          <a:p>
            <a:endParaRPr lang="en-US"/>
          </a:p>
        </p:txBody>
      </p:sp>
      <p:sp>
        <p:nvSpPr>
          <p:cNvPr id="5" name="Slide Number Placeholder 4"/>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p:nvPr>
            <p:ph type="dt" sz="half" idx="10"/>
          </p:nvPr>
        </p:nvSpPr>
        <p:spPr/>
        <p:txBody>
          <a:bodyPr/>
          <a:lstStyle/>
          <a:p>
            <a:fld id="{E8FD0B7A-F5DD-4F40-B4CB-3B2C354B893A}" type="datetimeFigureOut">
              <a:rPr lang="en-US" smtClean="0"/>
              <a:t>3/4/2014</a:t>
            </a:fld>
            <a:endParaRPr lang="en-US"/>
          </a:p>
        </p:txBody>
      </p:sp>
      <p:sp>
        <p:nvSpPr>
          <p:cNvPr id="3" name="Footer Placeholder 2"/>
          <p:cNvSpPr/>
          <p:nvPr>
            <p:ph type="ftr" sz="quarter" idx="11"/>
          </p:nvPr>
        </p:nvSpPr>
        <p:spPr/>
        <p:txBody>
          <a:bodyPr/>
          <a:lstStyle/>
          <a:p>
            <a:endParaRPr lang="en-US"/>
          </a:p>
        </p:txBody>
      </p:sp>
      <p:sp>
        <p:nvSpPr>
          <p:cNvPr id="4" name="Slide Number Placeholder 3"/>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p:nvPr>
            <p:ph type="title"/>
          </p:nvPr>
        </p:nvSpPr>
        <p:spPr>
          <a:xfrm>
            <a:off x="457200" y="273050"/>
            <a:ext cx="3008313" cy="1162050"/>
          </a:xfrm>
        </p:spPr>
        <p:txBody>
          <a:bodyPr anchor="b"/>
          <a:lstStyle>
            <a:lvl1pPr algn="l">
              <a:defRPr sz="2000" b="1"/>
            </a:lvl1pPr>
          </a:lstStyle>
          <a:p>
            <a:r>
              <a:rPr lang="en-US" dirty="1" smtClean="0"/>
              <a:t>Click to edit Master title style</a:t>
            </a:r>
            <a:endParaRPr lang="en-US"/>
          </a:p>
        </p:txBody>
      </p:sp>
      <p:sp>
        <p:nvSpPr>
          <p:cNvPr id="3" name="Content Placeholder 2"/>
          <p:cNvSpPr/>
          <p:nvPr>
            <p:ph type="obj"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p:nvPr>
            <p:ph type="title"/>
          </p:nvPr>
        </p:nvSpPr>
        <p:spPr>
          <a:xfrm>
            <a:off x="1792288" y="4800600"/>
            <a:ext cx="5486400" cy="566738"/>
          </a:xfrm>
        </p:spPr>
        <p:txBody>
          <a:bodyPr anchor="b"/>
          <a:lstStyle>
            <a:lvl1pPr algn="l">
              <a:defRPr sz="2000" b="1"/>
            </a:lvl1pPr>
          </a:lstStyle>
          <a:p>
            <a:r>
              <a:rPr lang="en-US" dirty="1" smtClean="0"/>
              <a:t>Click to edit Master title style</a:t>
            </a:r>
            <a:endParaRPr lang="en-US"/>
          </a:p>
        </p:txBody>
      </p:sp>
      <p:sp>
        <p:nvSpPr>
          <p:cNvPr id="3" name="Picture Placeholder 2"/>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Title Placeholder 1"/>
          <p:cNvSpPr/>
          <p:nvPr>
            <p:ph type="title"/>
          </p:nvPr>
        </p:nvSpPr>
        <p:spPr>
          <a:xfrm>
            <a:off x="457200" y="274638"/>
            <a:ext cx="8229600" cy="1143000"/>
          </a:xfrm>
          <a:prstGeom prst="rect"/>
        </p:spPr>
        <p:txBody>
          <a:bodyPr vert="horz" lIns="91440" tIns="45720" rIns="91440" bIns="45720" rtlCol="0" anchor="ctr">
            <a:normAutofit/>
          </a:bodyPr>
          <a:lstStyle/>
          <a:p>
            <a:r>
              <a:rPr lang="en-US" dirty="1" smtClean="0"/>
              <a:t>Click to edit Master title style</a:t>
            </a:r>
            <a:endParaRPr lang="en-US"/>
          </a:p>
        </p:txBody>
      </p:sp>
      <p:sp>
        <p:nvSpPr>
          <p:cNvPr id="3" name="Text Placeholder 2"/>
          <p:cNvSpPr/>
          <p:nvPr>
            <p:ph type="body" idx="1"/>
          </p:nvPr>
        </p:nvSpPr>
        <p:spPr>
          <a:xfrm>
            <a:off x="457200" y="1600200"/>
            <a:ext cx="8229600" cy="4525963"/>
          </a:xfrm>
          <a:prstGeom prst="rect"/>
        </p:spPr>
        <p:txBody>
          <a:bodyPr vert="horz" lIns="91440" tIns="45720" rIns="91440" bIns="45720" rtlCol="0">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2"/>
          </p:nvPr>
        </p:nvSpPr>
        <p:spPr>
          <a:xfrm>
            <a:off x="457200" y="6356350"/>
            <a:ext cx="2133600" cy="365125"/>
          </a:xfrm>
          <a:prstGeom prst="rect"/>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3/4/2014</a:t>
            </a:fld>
            <a:endParaRPr lang="en-US"/>
          </a:p>
        </p:txBody>
      </p:sp>
      <p:sp>
        <p:nvSpPr>
          <p:cNvPr id="5" name="Footer Placeholder 4"/>
          <p:cNvSpPr/>
          <p:nvPr>
            <p:ph type="ftr" sz="quarter" idx="3"/>
          </p:nvPr>
        </p:nvSpPr>
        <p:spPr>
          <a:xfrm>
            <a:off x="3124200" y="6356350"/>
            <a:ext cx="2895600" cy="365125"/>
          </a:xfrm>
          <a:prstGeom prst="rect"/>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p:nvPr>
            <p:ph type="sldNum" sz="quarter" idx="4"/>
          </p:nvPr>
        </p:nvSpPr>
        <p:spPr>
          <a:xfrm>
            <a:off x="6553200" y="6356350"/>
            <a:ext cx="2133600" cy="365125"/>
          </a:xfrm>
          <a:prstGeom prst="rect"/>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fast"/>
  <p:timing>
    <p:tnLst>
      <p:par>
        <p:cTn id="1"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New shape"/>
          <p:cNvSpPr/>
          <p:nvPr/>
        </p:nvSpPr>
        <p:spPr>
          <a:xfrm>
            <a:off x="127000" y="127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000" b="1" dirty="1">
                <a:solidFill>
                  <a:srgbClr val="000000"/>
                </a:solidFill>
              </a:rPr>
              <a:t>Figure</a:t>
            </a:r>
          </a:p>
        </p:txBody>
      </p:sp>
      <p:pic>
        <p:nvPicPr>
          <p:cNvPr id="3" name="New picture"/>
          <p:cNvPicPr/>
          <p:nvPr/>
        </p:nvPicPr>
        <p:blipFill>
          <a:blip r:embed="rId2"/>
          <a:srcRect/>
          <a:stretch>
            <a:fillRect/>
          </a:stretch>
        </p:blipFill>
        <p:spPr>
          <a:xfrm>
            <a:off x="2571750" y="635000"/>
            <a:ext cx="4000500" cy="4318000"/>
          </a:xfrm>
          <a:prstGeom prst="rect"/>
          <a:noFill/>
          <a:ln>
            <a:noFill/>
          </a:ln>
        </p:spPr>
      </p:pic>
      <p:sp>
        <p:nvSpPr>
          <p:cNvPr id="4" name="New shape"/>
          <p:cNvSpPr/>
          <p:nvPr/>
        </p:nvSpPr>
        <p:spPr>
          <a:xfrm>
            <a:off x="127000" y="4953000"/>
            <a:ext cx="8890000" cy="1270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7500" lnSpcReduction="20000"/>
          </a:bodyPr>
          <a:lstStyle/>
          <a:p>
            <a:pPr algn="l"/>
            <a:r>
              <a:rPr lang="en-US" dirty="1">
                <a:solidFill>
                  <a:srgbClr val="000000"/>
                </a:solidFill>
              </a:rPr>
              <a:t>Figure. Mycobacterium gordonae infection in a 60-year-old immunocompetent woman, China. A) Facial lesions before treatment. Ulcers were erythematous and covered with yellow crusts. B) Computed tomography images before treatment show heterogeneous hypersignal in the ethmoid and left maxillary sinus (arrows). C) Facial lesions after treatment. Atrophic scars are seen at sites of previous lesions. D) Computed tomography images after treatment show recovery of the ethmoid sinus and left maxillary sinus (arrows). E) Hematoxylin and eosin stain of nasal mucosa showing the infiltration of a large number of lymphocytes, a few histiocytes, and plasma cells. Scale bar corresponds to 400 µm. Inset shows the nasal mucosa sample (original magnification ×20). F) Tissue culture 3 weeks after incubation shows yolk-yellow bacteria growing in Löwenstein–Jensen medium. A color version of this figure is available online (https://wwwnc.cdc.gov/EID/article/23/7/16-2033-F1.htm).</a:t>
            </a:r>
          </a:p>
        </p:txBody>
      </p:sp>
      <p:sp>
        <p:nvSpPr>
          <p:cNvPr id="5" name="New shape"/>
          <p:cNvSpPr/>
          <p:nvPr/>
        </p:nvSpPr>
        <p:spPr>
          <a:xfrm>
            <a:off x="127000" y="6223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l"/>
            <a:r>
              <a:rPr lang="en-US" dirty="1">
                <a:solidFill>
                  <a:srgbClr val="000000"/>
                </a:solidFill>
              </a:rPr>
              <a:t>Chen Y, Jiang J, Jiang H, Chen J, Wang X, Liu W, et al. Mycobacterium gordonae in Patient with Facial Ulcers, Nosebleeds, and Positive T-SPOT.TB Test, China. Emerg Infect Dis. 2017;23(7):1204-1206. https://doi.org/10.3201/eid2307.162033</a:t>
            </a:r>
          </a:p>
        </p:txBody>
      </p:sp>
    </p:spTree>
  </p:cSld>
  <p:clrMapOvr>
    <a:masterClrMapping/>
  </p:clrMapOvr>
  <p:transition spd="fast"/>
  <p:timing>
    <p:tnLst>
      <p:par>
        <p:cTn id="1" restart="never" nodeType="tmRoot"/>
      </p:par>
    </p:tnLst>
  </p:timing>
</p:sld>
</file>

<file path=ppt/tags/tag1.xml><?xml version="1.0" encoding="utf-8"?>
<p:tagLst xmlns:p="http://schemas.openxmlformats.org/presentationml/2006/main">
  <p:tag name="AS_NET" val="4.0.30319.42000"/>
  <p:tag name="AS_OS" val="Microsoft Windows NT 10.0.20348.0"/>
  <p:tag name="AS_RELEASE_DATE" val="2013.12.17"/>
  <p:tag name="AS_TITLE" val="Spire.Presentation for .NET "/>
  <p:tag name="AS_VERSION" val="2.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otalTime>1</TotalTime>
  <Application>Emerging Infectious Diseases journal</Application>
  <PresentationFormat>全屏显示(4:3)</PresentationFormat>
  <Slides>1</Slides>
  <ScaleCrop>false</ScaleCrop>
  <HeadingPairs>
    <vt:vector size="4" baseType="variant">
      <vt:variant>
        <vt:lpstr>主题</vt:lpstr>
      </vt:variant>
      <vt:variant>
        <vt:i4>1</vt:i4>
      </vt:variant>
      <vt:variant>
        <vt:lpstr>幻灯片标题</vt:lpstr>
      </vt:variant>
      <vt:variant>
        <vt:i4>1</vt:i4>
      </vt:variant>
    </vt:vector>
  </HeadingPairs>
  <LinksUpToDate>false</LinksUpToDate>
  <SharedDoc>false</SharedDoc>
  <HyperlinksChanged>false</HyperlinksChanged>
  <AppVersion>14.0000</AppVersion>
  <Company>Emerging Infectious Diseases journal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 Mycobacterium gordonae in Patient with Facial Ulcers, Nosebleeds, and Positive T-SPOT.TB Test, China</dc:title>
  <cp:lastModifiedBy/>
  <cp:revision>1</cp:revision>
  <dcterms:created xsi:type="dcterms:W3CDTF">2025-05-30T21:07:43.6476667Z</dcterms:created>
  <dcterms:modified xsi:type="dcterms:W3CDTF">2025-05-30T21:07:43.6476667Z</dcterms:modified>
  <dc:creator>Y. Chen et al.</dc:creator>
  <cp:keywords>nontuberculous mycobacteria, interferon-gamma release tests, skin diseases, nose diseases, ulcer, nosebleed, T-SPOT.TB, tuberculosis and other mycobacteria, China, Mycobacterium gordonae</cp:keywords>
  <dc:description>Presentation created from Figure of Mycobacterium gordonae in Patient with Facial Ulcers, Nosebleeds, and Positive T-SPOT.TB Test, China published in the Emerging Infectious Diseases journal volume 23, number 7.</dc:description>
  <cp:category>General</cp:category>
</cp:coreProperties>
</file>