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Generated by Spire.Presentation for .NET 4.11.12.10046-->
<p:presentation xmlns:a="http://schemas.openxmlformats.org/drawingml/2006/main" xmlns:r="http://schemas.openxmlformats.org/officeDocument/2006/relationships" xmlns:p="http://schemas.openxmlformats.org/presentationml/2006/main" saveSubsetFonts="1">
  <p:sldMasterIdLst>
    <p:sldMasterId r:id="rId1" id="2147483648"/>
  </p:sldMasterIdLst>
  <p:sldIdLst>
    <p:sldId r:id="rId2" id="256"/>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21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presProps" Target="presProps.xml" /><Relationship Id="rId4" Type="http://schemas.openxmlformats.org/officeDocument/2006/relationships/viewProps" Target="viewProps.xml" /><Relationship Id="rId5" Type="http://schemas.openxmlformats.org/officeDocument/2006/relationships/theme" Target="theme/theme1.xml" /><Relationship Id="rId6" Type="http://schemas.openxmlformats.org/officeDocument/2006/relationships/tableStyles" Target="tableStyles.xml" /><Relationship Id="rId7" Type="http://schemas.openxmlformats.org/officeDocument/2006/relationships/tags" Target="tags/tag1.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p:nvPr>
            <p:ph type="ctrTitle"/>
          </p:nvPr>
        </p:nvSpPr>
        <p:spPr>
          <a:xfrm>
            <a:off x="685800" y="2130425"/>
            <a:ext cx="7772400" cy="1470025"/>
          </a:xfrm>
        </p:spPr>
        <p:txBody>
          <a:bodyPr/>
          <a:lstStyle/>
          <a:p>
            <a:r>
              <a:rPr lang="en-US" dirty="1" smtClean="0"/>
              <a:t>Click to edit Master title style</a:t>
            </a:r>
            <a:endParaRPr lang="en-US"/>
          </a:p>
        </p:txBody>
      </p:sp>
      <p:sp>
        <p:nvSpPr>
          <p:cNvPr id="3" name="Subtitle 2"/>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1" smtClean="0"/>
              <a:t>Click to edit Master subtitle style</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Vertical Text Placeholder 2"/>
          <p:cNvSpPr/>
          <p:nvPr>
            <p:ph type="body" orient="vert" idx="1"/>
          </p:nvPr>
        </p:nvSpPr>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p:nvPr>
            <p:ph type="title" orient="vert"/>
          </p:nvPr>
        </p:nvSpPr>
        <p:spPr>
          <a:xfrm>
            <a:off x="6629400" y="274638"/>
            <a:ext cx="2057400" cy="5851525"/>
          </a:xfrm>
        </p:spPr>
        <p:txBody>
          <a:bodyPr vert="eaVert"/>
          <a:lstStyle/>
          <a:p>
            <a:r>
              <a:rPr lang="en-US" dirty="1" smtClean="0"/>
              <a:t>Click to edit Master title style</a:t>
            </a:r>
            <a:endParaRPr lang="en-US"/>
          </a:p>
        </p:txBody>
      </p:sp>
      <p:sp>
        <p:nvSpPr>
          <p:cNvPr id="3" name="Vertical Text Placeholder 2"/>
          <p:cNvSpPr/>
          <p:nvPr>
            <p:ph type="body" orient="vert" idx="1"/>
          </p:nvPr>
        </p:nvSpPr>
        <p:spPr>
          <a:xfrm>
            <a:off x="457200" y="274638"/>
            <a:ext cx="6019800" cy="5851525"/>
          </a:xfrm>
        </p:spPr>
        <p:txBody>
          <a:bodyPr vert="eaVert"/>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idx="1"/>
          </p:nvPr>
        </p:nvSpPr>
        <p:spPr/>
        <p:txBody>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p:nvPr>
            <p:ph type="title"/>
          </p:nvPr>
        </p:nvSpPr>
        <p:spPr>
          <a:xfrm>
            <a:off x="722313" y="4406900"/>
            <a:ext cx="7772400" cy="1362075"/>
          </a:xfrm>
        </p:spPr>
        <p:txBody>
          <a:bodyPr anchor="t"/>
          <a:lstStyle>
            <a:lvl1pPr algn="l">
              <a:defRPr sz="4000" b="1" cap="all"/>
            </a:lvl1pPr>
          </a:lstStyle>
          <a:p>
            <a:r>
              <a:rPr lang="en-US" dirty="1" smtClean="0"/>
              <a:t>Click to edit Master title style</a:t>
            </a:r>
            <a:endParaRPr lang="en-US"/>
          </a:p>
        </p:txBody>
      </p:sp>
      <p:sp>
        <p:nvSpPr>
          <p:cNvPr id="3" name="Text Placeholder 2"/>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1" smtClean="0"/>
              <a:t>Click to edit Master text styles</a:t>
            </a:r>
          </a:p>
        </p:txBody>
      </p:sp>
      <p:sp>
        <p:nvSpPr>
          <p:cNvPr id="4" name="Date Placeholder 3"/>
          <p:cNvSpPr/>
          <p:nvPr>
            <p:ph type="dt" sz="half" idx="10"/>
          </p:nvPr>
        </p:nvSpPr>
        <p:spPr/>
        <p:txBody>
          <a:bodyPr/>
          <a:lstStyle/>
          <a:p>
            <a:fld id="{E8FD0B7A-F5DD-4F40-B4CB-3B2C354B893A}" type="datetimeFigureOut">
              <a:rPr lang="en-US" smtClean="0"/>
              <a:t>3/4/2014</a:t>
            </a:fld>
            <a:endParaRPr lang="en-US"/>
          </a:p>
        </p:txBody>
      </p:sp>
      <p:sp>
        <p:nvSpPr>
          <p:cNvPr id="5" name="Footer Placeholder 4"/>
          <p:cNvSpPr/>
          <p:nvPr>
            <p:ph type="ftr" sz="quarter" idx="11"/>
          </p:nvPr>
        </p:nvSpPr>
        <p:spPr/>
        <p:txBody>
          <a:bodyPr/>
          <a:lstStyle/>
          <a:p>
            <a:endParaRPr lang="en-US"/>
          </a:p>
        </p:txBody>
      </p:sp>
      <p:sp>
        <p:nvSpPr>
          <p:cNvPr id="6" name="Slide Number Placeholder 5"/>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Content Placeholder 2"/>
          <p:cNvSpPr/>
          <p:nvPr>
            <p:ph type="obj"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Content Placeholder 3"/>
          <p:cNvSpPr/>
          <p:nvPr>
            <p:ph type="obj"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p:nvPr>
            <p:ph type="title"/>
          </p:nvPr>
        </p:nvSpPr>
        <p:spPr/>
        <p:txBody>
          <a:bodyPr/>
          <a:lstStyle>
            <a:lvl1pPr>
              <a:defRPr/>
            </a:lvl1pPr>
          </a:lstStyle>
          <a:p>
            <a:r>
              <a:rPr lang="en-US" dirty="1" smtClean="0"/>
              <a:t>Click to edit Master title style</a:t>
            </a:r>
            <a:endParaRPr lang="en-US"/>
          </a:p>
        </p:txBody>
      </p:sp>
      <p:sp>
        <p:nvSpPr>
          <p:cNvPr id="3" name="Text Placeholder 2"/>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4" name="Content Placeholder 3"/>
          <p:cNvSpPr/>
          <p:nvPr>
            <p:ph type="obj"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5" name="Text Placeholder 4"/>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1" smtClean="0"/>
              <a:t>Click to edit Master text styles</a:t>
            </a:r>
          </a:p>
        </p:txBody>
      </p:sp>
      <p:sp>
        <p:nvSpPr>
          <p:cNvPr id="6" name="Content Placeholder 5"/>
          <p:cNvSpPr/>
          <p:nvPr>
            <p:ph type="obj"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7" name="Date Placeholder 6"/>
          <p:cNvSpPr/>
          <p:nvPr>
            <p:ph type="dt" sz="half" idx="10"/>
          </p:nvPr>
        </p:nvSpPr>
        <p:spPr/>
        <p:txBody>
          <a:bodyPr/>
          <a:lstStyle/>
          <a:p>
            <a:fld id="{E8FD0B7A-F5DD-4F40-B4CB-3B2C354B893A}" type="datetimeFigureOut">
              <a:rPr lang="en-US" smtClean="0"/>
              <a:t>3/4/2014</a:t>
            </a:fld>
            <a:endParaRPr lang="en-US"/>
          </a:p>
        </p:txBody>
      </p:sp>
      <p:sp>
        <p:nvSpPr>
          <p:cNvPr id="8" name="Footer Placeholder 7"/>
          <p:cNvSpPr/>
          <p:nvPr>
            <p:ph type="ftr" sz="quarter" idx="11"/>
          </p:nvPr>
        </p:nvSpPr>
        <p:spPr/>
        <p:txBody>
          <a:bodyPr/>
          <a:lstStyle/>
          <a:p>
            <a:endParaRPr lang="en-US"/>
          </a:p>
        </p:txBody>
      </p:sp>
      <p:sp>
        <p:nvSpPr>
          <p:cNvPr id="9" name="Slide Number Placeholder 8"/>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p:nvPr>
            <p:ph type="title"/>
          </p:nvPr>
        </p:nvSpPr>
        <p:spPr/>
        <p:txBody>
          <a:bodyPr/>
          <a:lstStyle/>
          <a:p>
            <a:r>
              <a:rPr lang="en-US" dirty="1" smtClean="0"/>
              <a:t>Click to edit Master title style</a:t>
            </a:r>
            <a:endParaRPr lang="en-US"/>
          </a:p>
        </p:txBody>
      </p:sp>
      <p:sp>
        <p:nvSpPr>
          <p:cNvPr id="3" name="Date Placeholder 2"/>
          <p:cNvSpPr/>
          <p:nvPr>
            <p:ph type="dt" sz="half" idx="10"/>
          </p:nvPr>
        </p:nvSpPr>
        <p:spPr/>
        <p:txBody>
          <a:bodyPr/>
          <a:lstStyle/>
          <a:p>
            <a:fld id="{E8FD0B7A-F5DD-4F40-B4CB-3B2C354B893A}" type="datetimeFigureOut">
              <a:rPr lang="en-US" smtClean="0"/>
              <a:t>3/4/2014</a:t>
            </a:fld>
            <a:endParaRPr lang="en-US"/>
          </a:p>
        </p:txBody>
      </p:sp>
      <p:sp>
        <p:nvSpPr>
          <p:cNvPr id="4" name="Footer Placeholder 3"/>
          <p:cNvSpPr/>
          <p:nvPr>
            <p:ph type="ftr" sz="quarter" idx="11"/>
          </p:nvPr>
        </p:nvSpPr>
        <p:spPr/>
        <p:txBody>
          <a:bodyPr/>
          <a:lstStyle/>
          <a:p>
            <a:endParaRPr lang="en-US"/>
          </a:p>
        </p:txBody>
      </p:sp>
      <p:sp>
        <p:nvSpPr>
          <p:cNvPr id="5" name="Slide Number Placeholder 4"/>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p:nvPr>
            <p:ph type="dt" sz="half" idx="10"/>
          </p:nvPr>
        </p:nvSpPr>
        <p:spPr/>
        <p:txBody>
          <a:bodyPr/>
          <a:lstStyle/>
          <a:p>
            <a:fld id="{E8FD0B7A-F5DD-4F40-B4CB-3B2C354B893A}" type="datetimeFigureOut">
              <a:rPr lang="en-US" smtClean="0"/>
              <a:t>3/4/2014</a:t>
            </a:fld>
            <a:endParaRPr lang="en-US"/>
          </a:p>
        </p:txBody>
      </p:sp>
      <p:sp>
        <p:nvSpPr>
          <p:cNvPr id="3" name="Footer Placeholder 2"/>
          <p:cNvSpPr/>
          <p:nvPr>
            <p:ph type="ftr" sz="quarter" idx="11"/>
          </p:nvPr>
        </p:nvSpPr>
        <p:spPr/>
        <p:txBody>
          <a:bodyPr/>
          <a:lstStyle/>
          <a:p>
            <a:endParaRPr lang="en-US"/>
          </a:p>
        </p:txBody>
      </p:sp>
      <p:sp>
        <p:nvSpPr>
          <p:cNvPr id="4" name="Slide Number Placeholder 3"/>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p:nvPr>
            <p:ph type="title"/>
          </p:nvPr>
        </p:nvSpPr>
        <p:spPr>
          <a:xfrm>
            <a:off x="457200" y="273050"/>
            <a:ext cx="3008313" cy="1162050"/>
          </a:xfrm>
        </p:spPr>
        <p:txBody>
          <a:bodyPr anchor="b"/>
          <a:lstStyle>
            <a:lvl1pPr algn="l">
              <a:defRPr sz="2000" b="1"/>
            </a:lvl1pPr>
          </a:lstStyle>
          <a:p>
            <a:r>
              <a:rPr lang="en-US" dirty="1" smtClean="0"/>
              <a:t>Click to edit Master title style</a:t>
            </a:r>
            <a:endParaRPr lang="en-US"/>
          </a:p>
        </p:txBody>
      </p:sp>
      <p:sp>
        <p:nvSpPr>
          <p:cNvPr id="3" name="Content Placeholder 2"/>
          <p:cNvSpPr/>
          <p:nvPr>
            <p:ph type="obj"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Text Placeholder 3"/>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p:nvPr>
            <p:ph type="title"/>
          </p:nvPr>
        </p:nvSpPr>
        <p:spPr>
          <a:xfrm>
            <a:off x="1792288" y="4800600"/>
            <a:ext cx="5486400" cy="566738"/>
          </a:xfrm>
        </p:spPr>
        <p:txBody>
          <a:bodyPr anchor="b"/>
          <a:lstStyle>
            <a:lvl1pPr algn="l">
              <a:defRPr sz="2000" b="1"/>
            </a:lvl1pPr>
          </a:lstStyle>
          <a:p>
            <a:r>
              <a:rPr lang="en-US" dirty="1" smtClean="0"/>
              <a:t>Click to edit Master title style</a:t>
            </a:r>
            <a:endParaRPr lang="en-US"/>
          </a:p>
        </p:txBody>
      </p:sp>
      <p:sp>
        <p:nvSpPr>
          <p:cNvPr id="3" name="Picture Placeholder 2"/>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1" smtClean="0"/>
              <a:t>Click to edit Master text styles</a:t>
            </a:r>
          </a:p>
        </p:txBody>
      </p:sp>
      <p:sp>
        <p:nvSpPr>
          <p:cNvPr id="5" name="Date Placeholder 4"/>
          <p:cNvSpPr/>
          <p:nvPr>
            <p:ph type="dt" sz="half" idx="10"/>
          </p:nvPr>
        </p:nvSpPr>
        <p:spPr/>
        <p:txBody>
          <a:bodyPr/>
          <a:lstStyle/>
          <a:p>
            <a:fld id="{E8FD0B7A-F5DD-4F40-B4CB-3B2C354B893A}" type="datetimeFigureOut">
              <a:rPr lang="en-US" smtClean="0"/>
              <a:t>3/4/2014</a:t>
            </a:fld>
            <a:endParaRPr lang="en-US"/>
          </a:p>
        </p:txBody>
      </p:sp>
      <p:sp>
        <p:nvSpPr>
          <p:cNvPr id="6" name="Footer Placeholder 5"/>
          <p:cNvSpPr/>
          <p:nvPr>
            <p:ph type="ftr" sz="quarter" idx="11"/>
          </p:nvPr>
        </p:nvSpPr>
        <p:spPr/>
        <p:txBody>
          <a:bodyPr/>
          <a:lstStyle/>
          <a:p>
            <a:endParaRPr lang="en-US"/>
          </a:p>
        </p:txBody>
      </p:sp>
      <p:sp>
        <p:nvSpPr>
          <p:cNvPr id="7" name="Slide Number Placeholder 6"/>
          <p:cNvSpPr/>
          <p:nvPr>
            <p:ph type="sldNum" sz="quarter" idx="12"/>
          </p:nvPr>
        </p:nvSpPr>
        <p:spPr/>
        <p:txBody>
          <a:bodyPr/>
          <a:lstStyle/>
          <a:p>
            <a:fld id="{93AE1883-0942-4AA3-9DB2-9C7C3A0314B1}" type="slidenum">
              <a:rPr lang="en-US" smtClean="0"/>
              <a:t>‹#›</a:t>
            </a:fld>
            <a:endParaRPr lang="en-US"/>
          </a:p>
        </p:txBody>
      </p:sp>
    </p:spTree>
  </p:cSld>
  <p:clrMapOvr>
    <a:masterClrMapping/>
  </p:clrMapOvr>
  <p:transition spd="fast"/>
  <p:timing>
    <p:tnLst>
      <p:par>
        <p:cTn id="1" restart="never" nodeType="tmRoot"/>
      </p:par>
    </p:tnLs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
    <p:bg>
      <p:bgRef idx="1001">
        <a:schemeClr val="bg1"/>
      </p:bgRef>
    </p:bg>
    <p:spTree>
      <p:nvGrpSpPr>
        <p:cNvPr id="1" name=""/>
        <p:cNvGrpSpPr/>
        <p:nvPr/>
      </p:nvGrpSpPr>
      <p:grpSpPr>
        <a:xfrm>
          <a:off x="0" y="0"/>
          <a:ext cx="0" cy="0"/>
          <a:chOff x="0" y="0"/>
          <a:chExt cx="0" cy="0"/>
        </a:xfrm>
      </p:grpSpPr>
      <p:sp>
        <p:nvSpPr>
          <p:cNvPr id="2" name="Title Placeholder 1"/>
          <p:cNvSpPr/>
          <p:nvPr>
            <p:ph type="title"/>
          </p:nvPr>
        </p:nvSpPr>
        <p:spPr>
          <a:xfrm>
            <a:off x="457200" y="274638"/>
            <a:ext cx="8229600" cy="1143000"/>
          </a:xfrm>
          <a:prstGeom prst="rect"/>
        </p:spPr>
        <p:txBody>
          <a:bodyPr vert="horz" lIns="91440" tIns="45720" rIns="91440" bIns="45720" rtlCol="0" anchor="ctr">
            <a:normAutofit/>
          </a:bodyPr>
          <a:lstStyle/>
          <a:p>
            <a:r>
              <a:rPr lang="en-US" dirty="1" smtClean="0"/>
              <a:t>Click to edit Master title style</a:t>
            </a:r>
            <a:endParaRPr lang="en-US"/>
          </a:p>
        </p:txBody>
      </p:sp>
      <p:sp>
        <p:nvSpPr>
          <p:cNvPr id="3" name="Text Placeholder 2"/>
          <p:cNvSpPr/>
          <p:nvPr>
            <p:ph type="body" idx="1"/>
          </p:nvPr>
        </p:nvSpPr>
        <p:spPr>
          <a:xfrm>
            <a:off x="457200" y="1600200"/>
            <a:ext cx="8229600" cy="4525963"/>
          </a:xfrm>
          <a:prstGeom prst="rect"/>
        </p:spPr>
        <p:txBody>
          <a:bodyPr vert="horz" lIns="91440" tIns="45720" rIns="91440" bIns="45720" rtlCol="0">
            <a:normAutofit/>
          </a:bodyPr>
          <a:lstStyle/>
          <a:p>
            <a:pPr lvl="0"/>
            <a:r>
              <a:rPr lang="en-US" dirty="1" smtClean="0"/>
              <a:t>Click to edit Master text styles</a:t>
            </a:r>
          </a:p>
          <a:p>
            <a:pPr lvl="1"/>
            <a:r>
              <a:rPr lang="en-US" dirty="1" smtClean="0"/>
              <a:t>Second level</a:t>
            </a:r>
          </a:p>
          <a:p>
            <a:pPr lvl="2"/>
            <a:r>
              <a:rPr lang="en-US" dirty="1" smtClean="0"/>
              <a:t>Third level</a:t>
            </a:r>
          </a:p>
          <a:p>
            <a:pPr lvl="3"/>
            <a:r>
              <a:rPr lang="en-US" dirty="1" smtClean="0"/>
              <a:t>Fourth level</a:t>
            </a:r>
          </a:p>
          <a:p>
            <a:pPr lvl="4"/>
            <a:r>
              <a:rPr lang="en-US" dirty="1" smtClean="0"/>
              <a:t>Fifth level</a:t>
            </a:r>
            <a:endParaRPr lang="en-US"/>
          </a:p>
        </p:txBody>
      </p:sp>
      <p:sp>
        <p:nvSpPr>
          <p:cNvPr id="4" name="Date Placeholder 3"/>
          <p:cNvSpPr/>
          <p:nvPr>
            <p:ph type="dt" sz="half" idx="2"/>
          </p:nvPr>
        </p:nvSpPr>
        <p:spPr>
          <a:xfrm>
            <a:off x="457200" y="6356350"/>
            <a:ext cx="2133600" cy="365125"/>
          </a:xfrm>
          <a:prstGeom prst="rect"/>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3/4/2014</a:t>
            </a:fld>
            <a:endParaRPr lang="en-US"/>
          </a:p>
        </p:txBody>
      </p:sp>
      <p:sp>
        <p:nvSpPr>
          <p:cNvPr id="5" name="Footer Placeholder 4"/>
          <p:cNvSpPr/>
          <p:nvPr>
            <p:ph type="ftr" sz="quarter" idx="3"/>
          </p:nvPr>
        </p:nvSpPr>
        <p:spPr>
          <a:xfrm>
            <a:off x="3124200" y="6356350"/>
            <a:ext cx="2895600" cy="365125"/>
          </a:xfrm>
          <a:prstGeom prst="rect"/>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p:nvPr>
            <p:ph type="sldNum" sz="quarter" idx="4"/>
          </p:nvPr>
        </p:nvSpPr>
        <p:spPr>
          <a:xfrm>
            <a:off x="6553200" y="6356350"/>
            <a:ext cx="2133600" cy="365125"/>
          </a:xfrm>
          <a:prstGeom prst="rect"/>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fast"/>
  <p:timing>
    <p:tnLst>
      <p:par>
        <p:cTn id="1"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p="http://schemas.openxmlformats.org/presentationml/2006/main">
  <p:cSld name="">
    <p:spTree>
      <p:nvGrpSpPr>
        <p:cNvPr id="1" name=""/>
        <p:cNvGrpSpPr/>
        <p:nvPr/>
      </p:nvGrpSpPr>
      <p:grpSpPr>
        <a:xfrm>
          <a:off x="0" y="0"/>
          <a:ext cx="0" cy="0"/>
          <a:chOff x="0" y="0"/>
          <a:chExt cx="0" cy="0"/>
        </a:xfrm>
      </p:grpSpPr>
      <p:sp>
        <p:nvSpPr>
          <p:cNvPr id="2" name="New shape"/>
          <p:cNvSpPr/>
          <p:nvPr/>
        </p:nvSpPr>
        <p:spPr>
          <a:xfrm>
            <a:off x="127000" y="127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2000" b="1" dirty="1">
                <a:solidFill>
                  <a:srgbClr val="000000"/>
                </a:solidFill>
              </a:rPr>
              <a:t>Figure 1</a:t>
            </a:r>
          </a:p>
        </p:txBody>
      </p:sp>
      <p:pic>
        <p:nvPicPr>
          <p:cNvPr id="3" name="New picture"/>
          <p:cNvPicPr/>
          <p:nvPr/>
        </p:nvPicPr>
        <p:blipFill>
          <a:blip r:embed="rId2"/>
          <a:srcRect/>
          <a:stretch>
            <a:fillRect/>
          </a:stretch>
        </p:blipFill>
        <p:spPr>
          <a:xfrm>
            <a:off x="2667000" y="635000"/>
            <a:ext cx="3810000" cy="4318000"/>
          </a:xfrm>
          <a:prstGeom prst="rect"/>
          <a:noFill/>
          <a:ln>
            <a:noFill/>
          </a:ln>
        </p:spPr>
      </p:pic>
      <p:sp>
        <p:nvSpPr>
          <p:cNvPr id="4" name="New shape"/>
          <p:cNvSpPr/>
          <p:nvPr/>
        </p:nvSpPr>
        <p:spPr>
          <a:xfrm>
            <a:off x="127000" y="4953000"/>
            <a:ext cx="8890000" cy="1270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2500" lnSpcReduction="10000"/>
          </a:bodyPr>
          <a:lstStyle/>
          <a:p>
            <a:pPr algn="l"/>
            <a:r>
              <a:rPr lang="en-US" dirty="1">
                <a:solidFill>
                  <a:srgbClr val="000000"/>
                </a:solidFill>
              </a:rPr>
              <a:t>Figure 1. Histopathology and prion protein (PrP) immunohistochemistry images of brain regions from variably protease-sensitive prionopathy (VPSPr)–inoculated bank voles 109I harboring the histopathologic phenotypes T1, T2, or T3. For T1 bank voles, the cerebral neocortex (i, ii) shows moderate spongiform degeneration with substantial PrP immunostaining often displaying a laminar enhancement (bracket), but spongiform degeneration and PrP immunostaining were minimal or lacking in T2 and T3 bank voles (i, ii, T2, T3). By contrast, spongiform degeneration and immunostaining characterized by granular aggregates were selectively prominent in the hypothalamus of T2 but not in T1 and T3 (iii, iv) bank voles. Distinct lesions also occurred in a region comprising dorsal hippocampus and overlying hemispheric white matter (v, vi) where T1 shows hippocampal spongiform degeneration with fine disease-related prion protein (PrPD) deposition; T2 shows granular or small plaque-like PrPD deposition affecting primarily the alveus; and T3 shows an intense and compact PrPD deposition affecting stratum oriens, alveus, and white matter of the corpus callosum. The negative control (Neg Ctrl) column (i–vi) shows tissue from inoculated bank voles that were negative by Western blot. Neither spongiform degeneration nor positive PrP immunostaining was observed in these controls. All panels T1–T3 are from second passage; antibody SAF84. Scale bars for row iii indicate 500 μm; all others indicate 100 μm. This figure is also available online at https://wwwnc.cdc.gov/EID/article/25/1/18-0807-F1.htm.</a:t>
            </a:r>
          </a:p>
        </p:txBody>
      </p:sp>
      <p:sp>
        <p:nvSpPr>
          <p:cNvPr id="5" name="New shape"/>
          <p:cNvSpPr/>
          <p:nvPr/>
        </p:nvSpPr>
        <p:spPr>
          <a:xfrm>
            <a:off x="127000" y="6223000"/>
            <a:ext cx="8890000" cy="381000"/>
          </a:xfrm>
          <a:prstGeom prst="rect"/>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algn="l"/>
            <a:r>
              <a:rPr lang="en-US" dirty="1">
                <a:solidFill>
                  <a:srgbClr val="000000"/>
                </a:solidFill>
              </a:rPr>
              <a:t>Nonno R, Notari S, Di Bari M, Cali I, Pirisinu L, d’Agostino C, et al. Variable Protease-Sensitive Prionopathy Transmission to Bank Voles. Emerg Infect Dis. 2019;25(1):73-81. https://doi.org/10.3201/eid2501.180807</a:t>
            </a:r>
          </a:p>
        </p:txBody>
      </p:sp>
    </p:spTree>
  </p:cSld>
  <p:clrMapOvr>
    <a:masterClrMapping/>
  </p:clrMapOvr>
  <p:transition spd="fast"/>
  <p:timing>
    <p:tnLst>
      <p:par>
        <p:cTn id="1" restart="never" nodeType="tmRoot"/>
      </p:par>
    </p:tnLst>
  </p:timing>
</p:sld>
</file>

<file path=ppt/tags/tag1.xml><?xml version="1.0" encoding="utf-8"?>
<p:tagLst xmlns:p="http://schemas.openxmlformats.org/presentationml/2006/main">
  <p:tag name="AS_NET" val="4.0.30319.42000"/>
  <p:tag name="AS_OS" val="Microsoft Windows NT 10.0.20348.0"/>
  <p:tag name="AS_RELEASE_DATE" val="2013.12.17"/>
  <p:tag name="AS_TITLE" val="Spire.Presentation for .NET "/>
  <p:tag name="AS_VERSION" val="2.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prst="circ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otalTime>1</TotalTime>
  <Application>Emerging Infectious Diseases journal</Application>
  <PresentationFormat>全屏显示(4:3)</PresentationFormat>
  <Slides>1</Slides>
  <ScaleCrop>false</ScaleCrop>
  <HeadingPairs>
    <vt:vector size="4" baseType="variant">
      <vt:variant>
        <vt:lpstr>主题</vt:lpstr>
      </vt:variant>
      <vt:variant>
        <vt:i4>1</vt:i4>
      </vt:variant>
      <vt:variant>
        <vt:lpstr>幻灯片标题</vt:lpstr>
      </vt:variant>
      <vt:variant>
        <vt:i4>1</vt:i4>
      </vt:variant>
    </vt:vector>
  </HeadingPairs>
  <LinksUpToDate>false</LinksUpToDate>
  <SharedDoc>false</SharedDoc>
  <HyperlinksChanged>false</HyperlinksChanged>
  <AppVersion>14.0000</AppVersion>
  <Company>Emerging Infectious Diseases journal</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1 - Variable Protease-Sensitive Prionopathy Transmission to Bank Voles</dc:title>
  <cp:lastModifiedBy/>
  <cp:revision>1</cp:revision>
  <dcterms:created xsi:type="dcterms:W3CDTF">2025-07-11T09:43:49.3139718Z</dcterms:created>
  <dcterms:modified xsi:type="dcterms:W3CDTF">2025-07-11T09:43:49.3139718Z</dcterms:modified>
  <dc:creator>R. Nonno et al.</dc:creator>
  <cp:keywords>Variable protease-sensitive prionopathy, VPSPr, prion disease, transmissibility, phenotype, bank voles, sporadic, Creutzfeldt-Jakob, Gerstmann-Sträussler-Scheinker, 109M, 109I, type 1, type 2, minor PrP components, lesion profile, 7 kDa, atypical glycoform, strain, substrain, prions</cp:keywords>
  <dc:description>Presentation created from Figure 1 of Variable Protease-Sensitive Prionopathy Transmission to Bank Voles published in the Emerging Infectious Diseases journal volume 25, number 1.</dc:description>
  <cp:category>General</cp:category>
</cp:coreProperties>
</file>