
<file path=[Content_Types].xml><?xml version="1.0" encoding="utf-8"?>
<Types xmlns="http://schemas.openxmlformats.org/package/2006/content-types">
  <Default Extension="rels" ContentType="application/vnd.openxmlformats-package.relationships+xml"/>
  <Default Extension="jpeg" ContentType="image/jpeg"/>
  <Override PartName="/docProps/app.xml" ContentType="application/vnd.openxmlformats-officedocument.extended-properties+xml"/>
  <Override PartName="/docProps/core.xml" ContentType="application/vnd.openxmlformats-package.core-properties+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thumbnail" Target="docProps/thumbnail.jpeg" /><Relationship Id="rId3" Type="http://schemas.openxmlformats.org/package/2006/relationships/metadata/core-properties" Target="docProps/core.xml" /><Relationship Id="rId4" Type="http://schemas.openxmlformats.org/officeDocument/2006/relationships/extended-properties" Target="docProps/app.xml" /></Relationships>
</file>

<file path=ppt/presentation.xml><?xml version="1.0" encoding="utf-8"?>
<!--Generated by Spire.Presentation for .NET 4.11.12.10046-->
<p:presentation xmlns:a="http://schemas.openxmlformats.org/drawingml/2006/main" xmlns:r="http://schemas.openxmlformats.org/officeDocument/2006/relationships" xmlns:p="http://schemas.openxmlformats.org/presentationml/2006/main" saveSubsetFonts="1">
  <p:sldMasterIdLst>
    <p:sldMasterId r:id="rId1" id="2147483648"/>
  </p:sldMasterIdLst>
  <p:sldIdLst>
    <p:sldId r:id="rId2" id="256"/>
  </p:sldIdLst>
  <p:sldSz cx="9144000" cy="6858000" type="screen4x3"/>
  <p:notesSz cx="6858000" cy="9144000"/>
  <p:custDataLst>
    <p:tags r:id="rId7"/>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r="http://schemas.openxmlformats.org/officeDocument/2006/relationships" xmlns:a="http://schemas.openxmlformats.org/drawingml/2006/main"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212" y="-108"/>
      </p:cViewPr>
      <p:guideLst>
        <p:guide orient="horz" pos="2160"/>
        <p:guide pos="2880"/>
      </p:guideLst>
    </p:cSldViewPr>
  </p:slideViewPr>
  <p:notesTextViewPr>
    <p:cViewPr>
      <p:scale>
        <a:sx n="1" d="1"/>
        <a:sy n="1" d="1"/>
      </p:scale>
      <p:origin x="0" y="0"/>
    </p:cViewPr>
  </p:notesTextViewPr>
  <p:gridSpacing cx="72008" cy="72008"/>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slide" Target="slides/slide1.xml" /><Relationship Id="rId3" Type="http://schemas.openxmlformats.org/officeDocument/2006/relationships/presProps" Target="presProps.xml" /><Relationship Id="rId4" Type="http://schemas.openxmlformats.org/officeDocument/2006/relationships/viewProps" Target="viewProps.xml" /><Relationship Id="rId5" Type="http://schemas.openxmlformats.org/officeDocument/2006/relationships/theme" Target="theme/theme1.xml" /><Relationship Id="rId6" Type="http://schemas.openxmlformats.org/officeDocument/2006/relationships/tableStyles" Target="tableStyles.xml" /><Relationship Id="rId7" Type="http://schemas.openxmlformats.org/officeDocument/2006/relationships/tags" Target="tags/tag1.xml" /></Relationship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0.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2.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3.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4.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5.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6.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7.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8.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9.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p:nvPr>
            <p:ph type="ctrTitle"/>
          </p:nvPr>
        </p:nvSpPr>
        <p:spPr>
          <a:xfrm>
            <a:off x="685800" y="2130425"/>
            <a:ext cx="7772400" cy="1470025"/>
          </a:xfrm>
        </p:spPr>
        <p:txBody>
          <a:bodyPr/>
          <a:lstStyle/>
          <a:p>
            <a:r>
              <a:rPr lang="en-US" dirty="1" smtClean="0"/>
              <a:t>Click to edit Master title style</a:t>
            </a:r>
            <a:endParaRPr lang="en-US"/>
          </a:p>
        </p:txBody>
      </p:sp>
      <p:sp>
        <p:nvSpPr>
          <p:cNvPr id="3" name="Subtitle 2"/>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1" smtClean="0"/>
              <a:t>Click to edit Master subtitle style</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Vertical Text Placeholder 2"/>
          <p:cNvSpPr/>
          <p:nvPr>
            <p:ph type="body" orient="vert" idx="1"/>
          </p:nvPr>
        </p:nvSpPr>
        <p:spPr/>
        <p:txBody>
          <a:bodyPr vert="eaVert"/>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p:nvPr>
            <p:ph type="title" orient="vert"/>
          </p:nvPr>
        </p:nvSpPr>
        <p:spPr>
          <a:xfrm>
            <a:off x="6629400" y="274638"/>
            <a:ext cx="2057400" cy="5851525"/>
          </a:xfrm>
        </p:spPr>
        <p:txBody>
          <a:bodyPr vert="eaVert"/>
          <a:lstStyle/>
          <a:p>
            <a:r>
              <a:rPr lang="en-US" dirty="1" smtClean="0"/>
              <a:t>Click to edit Master title style</a:t>
            </a:r>
            <a:endParaRPr lang="en-US"/>
          </a:p>
        </p:txBody>
      </p:sp>
      <p:sp>
        <p:nvSpPr>
          <p:cNvPr id="3" name="Vertical Text Placeholder 2"/>
          <p:cNvSpPr/>
          <p:nvPr>
            <p:ph type="body" orient="vert" idx="1"/>
          </p:nvPr>
        </p:nvSpPr>
        <p:spPr>
          <a:xfrm>
            <a:off x="457200" y="274638"/>
            <a:ext cx="6019800" cy="5851525"/>
          </a:xfrm>
        </p:spPr>
        <p:txBody>
          <a:bodyPr vert="eaVert"/>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Content Placeholder 2"/>
          <p:cNvSpPr/>
          <p:nvPr>
            <p:ph type="obj" idx="1"/>
          </p:nvPr>
        </p:nvSpPr>
        <p:spPr/>
        <p:txBody>
          <a:body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p:nvPr>
            <p:ph type="title"/>
          </p:nvPr>
        </p:nvSpPr>
        <p:spPr>
          <a:xfrm>
            <a:off x="722313" y="4406900"/>
            <a:ext cx="7772400" cy="1362075"/>
          </a:xfrm>
        </p:spPr>
        <p:txBody>
          <a:bodyPr anchor="t"/>
          <a:lstStyle>
            <a:lvl1pPr algn="l">
              <a:defRPr sz="4000" b="1" cap="all"/>
            </a:lvl1pPr>
          </a:lstStyle>
          <a:p>
            <a:r>
              <a:rPr lang="en-US" dirty="1" smtClean="0"/>
              <a:t>Click to edit Master title style</a:t>
            </a:r>
            <a:endParaRPr lang="en-US"/>
          </a:p>
        </p:txBody>
      </p:sp>
      <p:sp>
        <p:nvSpPr>
          <p:cNvPr id="3" name="Text Placeholder 2"/>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1" smtClean="0"/>
              <a:t>Click to edit Master text styles</a:t>
            </a:r>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Content Placeholder 2"/>
          <p:cNvSpPr/>
          <p:nvPr>
            <p:ph type="obj"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Content Placeholder 3"/>
          <p:cNvSpPr/>
          <p:nvPr>
            <p:ph type="obj"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p:nvPr>
            <p:ph type="title"/>
          </p:nvPr>
        </p:nvSpPr>
        <p:spPr/>
        <p:txBody>
          <a:bodyPr/>
          <a:lstStyle>
            <a:lvl1pPr>
              <a:defRPr/>
            </a:lvl1pPr>
          </a:lstStyle>
          <a:p>
            <a:r>
              <a:rPr lang="en-US" dirty="1" smtClean="0"/>
              <a:t>Click to edit Master title style</a:t>
            </a:r>
            <a:endParaRPr lang="en-US"/>
          </a:p>
        </p:txBody>
      </p:sp>
      <p:sp>
        <p:nvSpPr>
          <p:cNvPr id="3" name="Text Placeholder 2"/>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1" smtClean="0"/>
              <a:t>Click to edit Master text styles</a:t>
            </a:r>
          </a:p>
        </p:txBody>
      </p:sp>
      <p:sp>
        <p:nvSpPr>
          <p:cNvPr id="4" name="Content Placeholder 3"/>
          <p:cNvSpPr/>
          <p:nvPr>
            <p:ph type="obj"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5" name="Text Placeholder 4"/>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1" smtClean="0"/>
              <a:t>Click to edit Master text styles</a:t>
            </a:r>
          </a:p>
        </p:txBody>
      </p:sp>
      <p:sp>
        <p:nvSpPr>
          <p:cNvPr id="6" name="Content Placeholder 5"/>
          <p:cNvSpPr/>
          <p:nvPr>
            <p:ph type="obj"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7" name="Date Placeholder 6"/>
          <p:cNvSpPr/>
          <p:nvPr>
            <p:ph type="dt" sz="half" idx="10"/>
          </p:nvPr>
        </p:nvSpPr>
        <p:spPr/>
        <p:txBody>
          <a:bodyPr/>
          <a:lstStyle/>
          <a:p>
            <a:fld id="{E8FD0B7A-F5DD-4F40-B4CB-3B2C354B893A}" type="datetimeFigureOut">
              <a:rPr lang="en-US" smtClean="0"/>
              <a:t>3/4/2014</a:t>
            </a:fld>
            <a:endParaRPr lang="en-US"/>
          </a:p>
        </p:txBody>
      </p:sp>
      <p:sp>
        <p:nvSpPr>
          <p:cNvPr id="8" name="Footer Placeholder 7"/>
          <p:cNvSpPr/>
          <p:nvPr>
            <p:ph type="ftr" sz="quarter" idx="11"/>
          </p:nvPr>
        </p:nvSpPr>
        <p:spPr/>
        <p:txBody>
          <a:bodyPr/>
          <a:lstStyle/>
          <a:p>
            <a:endParaRPr lang="en-US"/>
          </a:p>
        </p:txBody>
      </p:sp>
      <p:sp>
        <p:nvSpPr>
          <p:cNvPr id="9" name="Slide Number Placeholder 8"/>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Date Placeholder 2"/>
          <p:cNvSpPr/>
          <p:nvPr>
            <p:ph type="dt" sz="half" idx="10"/>
          </p:nvPr>
        </p:nvSpPr>
        <p:spPr/>
        <p:txBody>
          <a:bodyPr/>
          <a:lstStyle/>
          <a:p>
            <a:fld id="{E8FD0B7A-F5DD-4F40-B4CB-3B2C354B893A}" type="datetimeFigureOut">
              <a:rPr lang="en-US" smtClean="0"/>
              <a:t>3/4/2014</a:t>
            </a:fld>
            <a:endParaRPr lang="en-US"/>
          </a:p>
        </p:txBody>
      </p:sp>
      <p:sp>
        <p:nvSpPr>
          <p:cNvPr id="4" name="Footer Placeholder 3"/>
          <p:cNvSpPr/>
          <p:nvPr>
            <p:ph type="ftr" sz="quarter" idx="11"/>
          </p:nvPr>
        </p:nvSpPr>
        <p:spPr/>
        <p:txBody>
          <a:bodyPr/>
          <a:lstStyle/>
          <a:p>
            <a:endParaRPr lang="en-US"/>
          </a:p>
        </p:txBody>
      </p:sp>
      <p:sp>
        <p:nvSpPr>
          <p:cNvPr id="5" name="Slide Number Placeholder 4"/>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p:nvPr>
            <p:ph type="dt" sz="half" idx="10"/>
          </p:nvPr>
        </p:nvSpPr>
        <p:spPr/>
        <p:txBody>
          <a:bodyPr/>
          <a:lstStyle/>
          <a:p>
            <a:fld id="{E8FD0B7A-F5DD-4F40-B4CB-3B2C354B893A}" type="datetimeFigureOut">
              <a:rPr lang="en-US" smtClean="0"/>
              <a:t>3/4/2014</a:t>
            </a:fld>
            <a:endParaRPr lang="en-US"/>
          </a:p>
        </p:txBody>
      </p:sp>
      <p:sp>
        <p:nvSpPr>
          <p:cNvPr id="3" name="Footer Placeholder 2"/>
          <p:cNvSpPr/>
          <p:nvPr>
            <p:ph type="ftr" sz="quarter" idx="11"/>
          </p:nvPr>
        </p:nvSpPr>
        <p:spPr/>
        <p:txBody>
          <a:bodyPr/>
          <a:lstStyle/>
          <a:p>
            <a:endParaRPr lang="en-US"/>
          </a:p>
        </p:txBody>
      </p:sp>
      <p:sp>
        <p:nvSpPr>
          <p:cNvPr id="4" name="Slide Number Placeholder 3"/>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p:nvPr>
            <p:ph type="title"/>
          </p:nvPr>
        </p:nvSpPr>
        <p:spPr>
          <a:xfrm>
            <a:off x="457200" y="273050"/>
            <a:ext cx="3008313" cy="1162050"/>
          </a:xfrm>
        </p:spPr>
        <p:txBody>
          <a:bodyPr anchor="b"/>
          <a:lstStyle>
            <a:lvl1pPr algn="l">
              <a:defRPr sz="2000" b="1"/>
            </a:lvl1pPr>
          </a:lstStyle>
          <a:p>
            <a:r>
              <a:rPr lang="en-US" dirty="1" smtClean="0"/>
              <a:t>Click to edit Master title style</a:t>
            </a:r>
            <a:endParaRPr lang="en-US"/>
          </a:p>
        </p:txBody>
      </p:sp>
      <p:sp>
        <p:nvSpPr>
          <p:cNvPr id="3" name="Content Placeholder 2"/>
          <p:cNvSpPr/>
          <p:nvPr>
            <p:ph type="obj"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Text Placeholder 3"/>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1" smtClean="0"/>
              <a:t>Click to edit Master text styles</a:t>
            </a:r>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p:nvPr>
            <p:ph type="title"/>
          </p:nvPr>
        </p:nvSpPr>
        <p:spPr>
          <a:xfrm>
            <a:off x="1792288" y="4800600"/>
            <a:ext cx="5486400" cy="566738"/>
          </a:xfrm>
        </p:spPr>
        <p:txBody>
          <a:bodyPr anchor="b"/>
          <a:lstStyle>
            <a:lvl1pPr algn="l">
              <a:defRPr sz="2000" b="1"/>
            </a:lvl1pPr>
          </a:lstStyle>
          <a:p>
            <a:r>
              <a:rPr lang="en-US" dirty="1" smtClean="0"/>
              <a:t>Click to edit Master title style</a:t>
            </a:r>
            <a:endParaRPr lang="en-US"/>
          </a:p>
        </p:txBody>
      </p:sp>
      <p:sp>
        <p:nvSpPr>
          <p:cNvPr id="3" name="Picture Placeholder 2"/>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1" smtClean="0"/>
              <a:t>Click to edit Master text styles</a:t>
            </a:r>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10" Type="http://schemas.openxmlformats.org/officeDocument/2006/relationships/slideLayout" Target="../slideLayouts/slideLayout10.xml" /><Relationship Id="rId11" Type="http://schemas.openxmlformats.org/officeDocument/2006/relationships/slideLayout" Target="../slideLayouts/slideLayout11.xml" /><Relationship Id="rId12" Type="http://schemas.openxmlformats.org/officeDocument/2006/relationships/theme" Target="../theme/theme1.xml" /><Relationship Id="rId2" Type="http://schemas.openxmlformats.org/officeDocument/2006/relationships/slideLayout" Target="../slideLayouts/slideLayout2.xml" /><Relationship Id="rId3" Type="http://schemas.openxmlformats.org/officeDocument/2006/relationships/slideLayout" Target="../slideLayouts/slideLayout3.xml" /><Relationship Id="rId4" Type="http://schemas.openxmlformats.org/officeDocument/2006/relationships/slideLayout" Target="../slideLayouts/slideLayout4.xml" /><Relationship Id="rId5" Type="http://schemas.openxmlformats.org/officeDocument/2006/relationships/slideLayout" Target="../slideLayouts/slideLayout5.xml" /><Relationship Id="rId6" Type="http://schemas.openxmlformats.org/officeDocument/2006/relationships/slideLayout" Target="../slideLayouts/slideLayout6.xml" /><Relationship Id="rId7" Type="http://schemas.openxmlformats.org/officeDocument/2006/relationships/slideLayout" Target="../slideLayouts/slideLayout7.xml" /><Relationship Id="rId8" Type="http://schemas.openxmlformats.org/officeDocument/2006/relationships/slideLayout" Target="../slideLayouts/slideLayout8.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
    <p:bg>
      <p:bgRef idx="1001">
        <a:schemeClr val="bg1"/>
      </p:bgRef>
    </p:bg>
    <p:spTree>
      <p:nvGrpSpPr>
        <p:cNvPr id="1" name=""/>
        <p:cNvGrpSpPr/>
        <p:nvPr/>
      </p:nvGrpSpPr>
      <p:grpSpPr>
        <a:xfrm>
          <a:off x="0" y="0"/>
          <a:ext cx="0" cy="0"/>
          <a:chOff x="0" y="0"/>
          <a:chExt cx="0" cy="0"/>
        </a:xfrm>
      </p:grpSpPr>
      <p:sp>
        <p:nvSpPr>
          <p:cNvPr id="2" name="Title Placeholder 1"/>
          <p:cNvSpPr/>
          <p:nvPr>
            <p:ph type="title"/>
          </p:nvPr>
        </p:nvSpPr>
        <p:spPr>
          <a:xfrm>
            <a:off x="457200" y="274638"/>
            <a:ext cx="8229600" cy="1143000"/>
          </a:xfrm>
          <a:prstGeom prst="rect"/>
        </p:spPr>
        <p:txBody>
          <a:bodyPr vert="horz" lIns="91440" tIns="45720" rIns="91440" bIns="45720" rtlCol="0" anchor="ctr">
            <a:normAutofit/>
          </a:bodyPr>
          <a:lstStyle/>
          <a:p>
            <a:r>
              <a:rPr lang="en-US" dirty="1" smtClean="0"/>
              <a:t>Click to edit Master title style</a:t>
            </a:r>
            <a:endParaRPr lang="en-US"/>
          </a:p>
        </p:txBody>
      </p:sp>
      <p:sp>
        <p:nvSpPr>
          <p:cNvPr id="3" name="Text Placeholder 2"/>
          <p:cNvSpPr/>
          <p:nvPr>
            <p:ph type="body" idx="1"/>
          </p:nvPr>
        </p:nvSpPr>
        <p:spPr>
          <a:xfrm>
            <a:off x="457200" y="1600200"/>
            <a:ext cx="8229600" cy="4525963"/>
          </a:xfrm>
          <a:prstGeom prst="rect"/>
        </p:spPr>
        <p:txBody>
          <a:bodyPr vert="horz" lIns="91440" tIns="45720" rIns="91440" bIns="45720" rtlCol="0">
            <a:normAutofit/>
          </a:body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2"/>
          </p:nvPr>
        </p:nvSpPr>
        <p:spPr>
          <a:xfrm>
            <a:off x="457200" y="6356350"/>
            <a:ext cx="2133600" cy="365125"/>
          </a:xfrm>
          <a:prstGeom prst="rect"/>
        </p:spPr>
        <p:txBody>
          <a:bodyPr vert="horz" lIns="91440" tIns="45720" rIns="91440" bIns="45720" rtlCol="0" anchor="ctr"/>
          <a:lstStyle>
            <a:lvl1pPr algn="l">
              <a:defRPr sz="1200">
                <a:solidFill>
                  <a:schemeClr val="tx1">
                    <a:tint val="75000"/>
                  </a:schemeClr>
                </a:solidFill>
              </a:defRPr>
            </a:lvl1pPr>
          </a:lstStyle>
          <a:p>
            <a:fld id="{E8FD0B7A-F5DD-4F40-B4CB-3B2C354B893A}" type="datetimeFigureOut">
              <a:rPr lang="en-US" smtClean="0"/>
              <a:t>3/4/2014</a:t>
            </a:fld>
            <a:endParaRPr lang="en-US"/>
          </a:p>
        </p:txBody>
      </p:sp>
      <p:sp>
        <p:nvSpPr>
          <p:cNvPr id="5" name="Footer Placeholder 4"/>
          <p:cNvSpPr/>
          <p:nvPr>
            <p:ph type="ftr" sz="quarter" idx="3"/>
          </p:nvPr>
        </p:nvSpPr>
        <p:spPr>
          <a:xfrm>
            <a:off x="3124200" y="6356350"/>
            <a:ext cx="2895600" cy="365125"/>
          </a:xfrm>
          <a:prstGeom prst="rect"/>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p:nvPr>
            <p:ph type="sldNum" sz="quarter" idx="4"/>
          </p:nvPr>
        </p:nvSpPr>
        <p:spPr>
          <a:xfrm>
            <a:off x="6553200" y="6356350"/>
            <a:ext cx="2133600" cy="365125"/>
          </a:xfrm>
          <a:prstGeom prst="rect"/>
        </p:spPr>
        <p:txBody>
          <a:bodyPr vert="horz" lIns="91440" tIns="45720" rIns="91440" bIns="45720" rtlCol="0" anchor="ctr"/>
          <a:lstStyle>
            <a:lvl1pPr algn="r">
              <a:defRPr sz="1200">
                <a:solidFill>
                  <a:schemeClr val="tx1">
                    <a:tint val="75000"/>
                  </a:schemeClr>
                </a:solidFill>
              </a:defRPr>
            </a:lvl1pPr>
          </a:lstStyle>
          <a:p>
            <a:fld id="{93AE1883-0942-4AA3-9DB2-9C7C3A0314B1}"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fast"/>
  <p:timing>
    <p:tnLst>
      <p:par>
        <p:cTn id="1"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7.xml" /><Relationship Id="rId2" Type="http://schemas.openxmlformats.org/officeDocument/2006/relationships/image" Target="../media/image1.jpeg" /></Relationships>
</file>

<file path=ppt/slides/slide1.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2" name="New shape"/>
          <p:cNvSpPr/>
          <p:nvPr/>
        </p:nvSpPr>
        <p:spPr>
          <a:xfrm>
            <a:off x="127000" y="127000"/>
            <a:ext cx="8890000" cy="381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US" sz="2000" b="1" dirty="1">
                <a:solidFill>
                  <a:srgbClr val="000000"/>
                </a:solidFill>
              </a:rPr>
              <a:t>Figure</a:t>
            </a:r>
          </a:p>
        </p:txBody>
      </p:sp>
      <p:pic>
        <p:nvPicPr>
          <p:cNvPr id="3" name="New picture"/>
          <p:cNvPicPr/>
          <p:nvPr/>
        </p:nvPicPr>
        <p:blipFill>
          <a:blip r:embed="rId2"/>
          <a:srcRect/>
          <a:stretch>
            <a:fillRect/>
          </a:stretch>
        </p:blipFill>
        <p:spPr>
          <a:xfrm>
            <a:off x="2451100" y="635000"/>
            <a:ext cx="4241800" cy="4318000"/>
          </a:xfrm>
          <a:prstGeom prst="rect"/>
          <a:noFill/>
          <a:ln>
            <a:noFill/>
          </a:ln>
        </p:spPr>
      </p:pic>
      <p:sp>
        <p:nvSpPr>
          <p:cNvPr id="4" name="New shape"/>
          <p:cNvSpPr/>
          <p:nvPr/>
        </p:nvSpPr>
        <p:spPr>
          <a:xfrm>
            <a:off x="127000" y="4953000"/>
            <a:ext cx="8890000" cy="1270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57500" lnSpcReduction="10000"/>
          </a:bodyPr>
          <a:lstStyle/>
          <a:p>
            <a:pPr algn="l"/>
            <a:r>
              <a:rPr lang="en-US" dirty="1">
                <a:solidFill>
                  <a:srgbClr val="000000"/>
                </a:solidFill>
              </a:rPr>
              <a:t>Figure. Use of unamplified RNA/cDNA−-hybrid nanopore sequencing for genomic characterization of Venezuelan equine encephalitis virus (VEEV) TC-83. A) Sample preparation workflow for nanopore sequencing. First, viral RNA from BHK21 cell cultures of VEEV TC-83 was isolated, then single strand complimentary DNA (cDNA) was synthesized. The resulting RNA/cDNA hybrids were then prepared for nanopore sequencing and sequenced with data analysis occurring in real time. B) Genome organization and sequencing coverage over time of VEEV TC-83. VEEV is an alphavirus; its genome consists of a single strand of positive-sense RNA that can be translated into a polyprotein. Translation is critically dependent on the genomic 3′ poly(A)-tail. This tail can be used for reverse transcription priming by using poly-(dT) primers that anneal to it. Read data was aligned to VEEV TC-83 (accession number L01443) by using the multiple sequence alignment program LAST (Computational Biology Research Consortium, Tokyo, Japan [Technical Appendix]). The coverage map shows the depth of genome coverage over 15, 30, 45, and 60 minutes of sequencing runtime, with the greatest depth observed at the 3′ end of the VEEV genome. Nsp, nonstructural protein; C, capsid; E, envelope</a:t>
            </a:r>
          </a:p>
        </p:txBody>
      </p:sp>
      <p:sp>
        <p:nvSpPr>
          <p:cNvPr id="5" name="New shape"/>
          <p:cNvSpPr/>
          <p:nvPr/>
        </p:nvSpPr>
        <p:spPr>
          <a:xfrm>
            <a:off x="127000" y="6223000"/>
            <a:ext cx="8890000" cy="381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62500" lnSpcReduction="20000"/>
          </a:bodyPr>
          <a:lstStyle/>
          <a:p>
            <a:pPr algn="l"/>
            <a:r>
              <a:rPr lang="en-US" dirty="1">
                <a:solidFill>
                  <a:srgbClr val="000000"/>
                </a:solidFill>
              </a:rPr>
              <a:t>Kilianski A, Roth PA, Liem AT, Hill JM, Willis KL, Rossmaier RD, et al. Use of Unamplified RNA/cDNA–Hybrid Nanopore Sequencing for Rapid Detection and Characterization of RNA Viruses. Emerg Infect Dis. 2016;22(8):1448-1451. https://doi.org/10.3201/eid2208.160270</a:t>
            </a:r>
          </a:p>
        </p:txBody>
      </p:sp>
    </p:spTree>
  </p:cSld>
  <p:clrMapOvr>
    <a:masterClrMapping/>
  </p:clrMapOvr>
  <p:transition spd="fast"/>
  <p:timing>
    <p:tnLst>
      <p:par>
        <p:cTn id="1" restart="never" nodeType="tmRoot"/>
      </p:par>
    </p:tnLst>
  </p:timing>
</p:sld>
</file>

<file path=ppt/tags/tag1.xml><?xml version="1.0" encoding="utf-8"?>
<p:tagLst xmlns:p="http://schemas.openxmlformats.org/presentationml/2006/main">
  <p:tag name="AS_NET" val="4.0.30319.42000"/>
  <p:tag name="AS_OS" val="Microsoft Windows NT 10.0.20348.0"/>
  <p:tag name="AS_RELEASE_DATE" val="2013.12.17"/>
  <p:tag name="AS_TITLE" val="Spire.Presentation for .NET "/>
  <p:tag name="AS_VERSION" val="2.1.0.0"/>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Uigh" typeface="Microsoft Uighur"/>
        <a:font script="Beng" typeface="Vrinda"/>
        <a:font script="Thai" typeface="Angsana New"/>
        <a:font script="Mlym" typeface="Kartika"/>
        <a:font script="Yiii" typeface="Microsoft Yi Baiti"/>
        <a:font script="Cher" typeface="Plantagenet Cherokee"/>
        <a:font script="Orya" typeface="Kalinga"/>
        <a:font script="Geor" typeface="Sylfaen"/>
        <a:font script="Gujr" typeface="Shruti"/>
        <a:font script="Viet" typeface="Times New Roman"/>
        <a:font script="Arab" typeface="Times New Roman"/>
        <a:font script="Hebr" typeface="Times New Roman"/>
        <a:font script="Telu" typeface="Gautami"/>
        <a:font script="Ethi" typeface="Nyala"/>
        <a:font script="Jpan" typeface="ＭＳ Ｐゴシック"/>
        <a:font script="Sinh" typeface="Iskoola Pota"/>
        <a:font script="Taml" typeface="Latha"/>
        <a:font script="Deva" typeface="Mangal"/>
        <a:font script="Knda" typeface="Tunga"/>
        <a:font script="Tibt" typeface="Microsoft Himalaya"/>
        <a:font script="Khmr" typeface="MoolBoran"/>
        <a:font script="Hant" typeface="新細明體"/>
        <a:font script="Laoo" typeface="DokChampa"/>
        <a:font script="Mong" typeface="Mongolian Baiti"/>
        <a:font script="Hans" typeface="宋体"/>
        <a:font script="Guru" typeface="Raavi"/>
        <a:font script="Thaa" typeface="MV Boli"/>
        <a:font script="Cans" typeface="Euphemia"/>
        <a:font script="Hang" typeface="맑은 고딕"/>
        <a:font script="Syrc" typeface="Estrangelo Edessa"/>
      </a:majorFont>
      <a:minorFont>
        <a:latin typeface="Calibri"/>
        <a:ea typeface=""/>
        <a:cs typeface=""/>
        <a:font script="Uigh" typeface="Microsoft Uighur"/>
        <a:font script="Beng" typeface="Vrinda"/>
        <a:font script="Thai" typeface="Cordia New"/>
        <a:font script="Mlym" typeface="Kartika"/>
        <a:font script="Yiii" typeface="Microsoft Yi Baiti"/>
        <a:font script="Cher" typeface="Plantagenet Cherokee"/>
        <a:font script="Orya" typeface="Kalinga"/>
        <a:font script="Geor" typeface="Sylfaen"/>
        <a:font script="Gujr" typeface="Shruti"/>
        <a:font script="Viet" typeface="Arial"/>
        <a:font script="Arab" typeface="Arial"/>
        <a:font script="Hebr" typeface="Arial"/>
        <a:font script="Telu" typeface="Gautami"/>
        <a:font script="Ethi" typeface="Nyala"/>
        <a:font script="Jpan" typeface="ＭＳ Ｐゴシック"/>
        <a:font script="Sinh" typeface="Iskoola Pota"/>
        <a:font script="Taml" typeface="Latha"/>
        <a:font script="Deva" typeface="Mangal"/>
        <a:font script="Knda" typeface="Tunga"/>
        <a:font script="Tibt" typeface="Microsoft Himalaya"/>
        <a:font script="Khmr" typeface="DaunPenh"/>
        <a:font script="Hant" typeface="新細明體"/>
        <a:font script="Laoo" typeface="DokChampa"/>
        <a:font script="Mong" typeface="Mongolian Baiti"/>
        <a:font script="Hans" typeface="宋体"/>
        <a:font script="Guru" typeface="Raavi"/>
        <a:font script="Thaa" typeface="MV Boli"/>
        <a:font script="Cans" typeface="Euphemia"/>
        <a:font script="Hang" typeface="맑은 고딕"/>
        <a:font script="Syrc" typeface="Estrangelo Edess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000"/>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w="63500" h="25400" prst="circle"/>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theme>
</file>

<file path=docProps/app.xml><?xml version="1.0" encoding="utf-8"?>
<Properties xmlns="http://schemas.openxmlformats.org/officeDocument/2006/extended-properties" xmlns:vt="http://schemas.openxmlformats.org/officeDocument/2006/docPropsVTypes">
  <TotalTime>1</TotalTime>
  <Application>Emerging Infectious Diseases journal</Application>
  <PresentationFormat>全屏显示(4:3)</PresentationFormat>
  <Slides>1</Slides>
  <ScaleCrop>false</ScaleCrop>
  <HeadingPairs>
    <vt:vector size="4" baseType="variant">
      <vt:variant>
        <vt:lpstr>主题</vt:lpstr>
      </vt:variant>
      <vt:variant>
        <vt:i4>1</vt:i4>
      </vt:variant>
      <vt:variant>
        <vt:lpstr>幻灯片标题</vt:lpstr>
      </vt:variant>
      <vt:variant>
        <vt:i4>1</vt:i4>
      </vt:variant>
    </vt:vector>
  </HeadingPairs>
  <LinksUpToDate>false</LinksUpToDate>
  <SharedDoc>false</SharedDoc>
  <HyperlinksChanged>false</HyperlinksChanged>
  <AppVersion>14.0000</AppVersion>
  <Company>Emerging Infectious Diseases journal</Company>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Figure - Use of Unamplified RNA/cDNA–Hybrid Nanopore Sequencing for Rapid Detection and Characterization of RNA Viruses</dc:title>
  <cp:lastModifiedBy/>
  <cp:revision>1</cp:revision>
  <dcterms:created xsi:type="dcterms:W3CDTF">2025-06-08T21:57:54.9009458Z</dcterms:created>
  <dcterms:modified xsi:type="dcterms:W3CDTF">2025-06-08T21:57:54.9009458Z</dcterms:modified>
  <dc:creator>A. Kilianski et al.</dc:creator>
  <cp:keywords>Ebola virus, nanopore sequencing, Venezuelan equine encephalitis virus, RNA virus, genomics, sequencing, fieldable, Zika virus, viruses, fieldable platform</cp:keywords>
  <dc:description>Presentation created from Figure of Use of Unamplified RNA/cDNA–Hybrid Nanopore Sequencing for Rapid Detection and Characterization of RNA Viruses published in the Emerging Infectious Diseases journal volume 22, number 8.</dc:description>
  <cp:category>General</cp:category>
</cp:coreProperties>
</file>