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thumbnail" Target="docProps/thumbnail.jpeg" /><Relationship Id="rId3" Type="http://schemas.openxmlformats.org/package/2006/relationships/metadata/core-properties" Target="docProps/core.xml" /><Relationship Id="rId4" Type="http://schemas.openxmlformats.org/officeDocument/2006/relationships/extended-properties" Target="docProps/app.xml" /></Relationships>
</file>

<file path=ppt/presentation.xml><?xml version="1.0" encoding="utf-8"?>
<!--Generated by Spire.Presentation for .NET 4.11.12.10046--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r:id="rId1" id="2147483648"/>
  </p:sldMasterIdLst>
  <p:sldIdLst>
    <p:sldId r:id="rId2" id="25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21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slide" Target="slides/slide1.xml" /><Relationship Id="rId3" Type="http://schemas.openxmlformats.org/officeDocument/2006/relationships/presProps" Target="presProps.xml" /><Relationship Id="rId4" Type="http://schemas.openxmlformats.org/officeDocument/2006/relationships/viewProps" Target="viewProps.xml" /><Relationship Id="rId5" Type="http://schemas.openxmlformats.org/officeDocument/2006/relationships/theme" Target="theme/theme1.xml" /><Relationship Id="rId6" Type="http://schemas.openxmlformats.org/officeDocument/2006/relationships/tableStyles" Target="tableStyles.xml" /><Relationship Id="rId7" Type="http://schemas.openxmlformats.org/officeDocument/2006/relationships/tags" Target="tags/tag1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/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1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/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/>
        <p:txBody>
          <a:bodyPr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Text Placeholder 4"/>
          <p:cNvSpPr/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6" name="Content Placeholder 5"/>
          <p:cNvSpPr/>
          <p:nvPr>
            <p:ph type="obj"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7" name="Date Placeholder 6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8" name="Footer Placeholder 7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4" name="Footer Placeholder 3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3" name="Footer Placeholder 2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/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/>
          <p:nvPr>
            <p:ph type="title"/>
          </p:nvPr>
        </p:nvSpPr>
        <p:spPr>
          <a:xfrm>
            <a:off x="457200" y="274638"/>
            <a:ext cx="8229600" cy="1143000"/>
          </a:xfrm>
          <a:prstGeom prst="rect"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/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/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fast"/>
  <p:timing>
    <p:tnLst>
      <p:par>
        <p:cTn id="1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1.jpeg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127000" y="127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sz="2000" b="1" dirty="1">
                <a:solidFill>
                  <a:srgbClr val="000000"/>
                </a:solidFill>
              </a:rPr>
              <a:t>Figure 4</a:t>
            </a:r>
          </a:p>
        </p:txBody>
      </p:sp>
      <p:pic>
        <p:nvPicPr>
          <p:cNvPr id="3" name="New picture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1244600" y="635000"/>
            <a:ext cx="6654800" cy="4318000"/>
          </a:xfrm>
          <a:prstGeom prst="rect"/>
          <a:noFill/>
          <a:ln>
            <a:noFill/>
          </a:ln>
        </p:spPr>
      </p:pic>
      <p:sp>
        <p:nvSpPr>
          <p:cNvPr id="4" name="New shape"/>
          <p:cNvSpPr/>
          <p:nvPr/>
        </p:nvSpPr>
        <p:spPr>
          <a:xfrm>
            <a:off x="127000" y="4953000"/>
            <a:ext cx="8890000" cy="1270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97500" lnSpcReduction="20000"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Figure 4. Maximum-likelihood analysis of pKPC2 plasmids from carbapenem-resistant hypervirulent Klebsiella pneumoniae isolates, Singapore, 2013–2015. pKPC2_494 was used as reference. Labels indicate isolate no._patient no._K serotype_sequence type. Days between isolate collection are indicated. Scale bar indicates nucleotide changes per base pair. KPC, Klebsiella pneumoniae carbapenemase; ST, sequence type.</a:t>
            </a:r>
          </a:p>
        </p:txBody>
      </p:sp>
      <p:sp>
        <p:nvSpPr>
          <p:cNvPr id="5" name="New shape"/>
          <p:cNvSpPr/>
          <p:nvPr/>
        </p:nvSpPr>
        <p:spPr>
          <a:xfrm>
            <a:off x="127000" y="6223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62500" lnSpcReduction="20000"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Chen Y, Marimuthu K, Teo J, Venkatachalam I, Cherng B, De Wang L, et al. Acquisition of Plasmid with Carbapenem-Resistance Gene blaKPC2 in Hypervirulent Klebsiella pneumoniae, Singapore. Emerg Infect Dis. 2020;26(3):549-559. https://doi.org/10.3201/eid2603.191230</a:t>
            </a:r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>
</file>

<file path=ppt/tags/tag1.xml><?xml version="1.0" encoding="utf-8"?>
<p:tagLst xmlns:p="http://schemas.openxmlformats.org/presentationml/2006/main">
  <p:tag name="AS_NET" val="4.0.30319.42000"/>
  <p:tag name="AS_OS" val="Microsoft Windows NT 10.0.20348.0"/>
  <p:tag name="AS_RELEASE_DATE" val="2013.12.17"/>
  <p:tag name="AS_TITLE" val="Spire.Presentation for .NET "/>
  <p:tag name="AS_VERSION" val="2.1.0.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Uigh" typeface="Microsoft Uighur"/>
        <a:font script="Beng" typeface="Vrinda"/>
        <a:font script="Thai" typeface="Angsan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Times New Roman"/>
        <a:font script="Arab" typeface="Times New Roman"/>
        <a:font script="Hebr" typeface="Times New Roman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MoolBoran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ajorFont>
      <a:minorFont>
        <a:latin typeface="Calibri"/>
        <a:ea typeface=""/>
        <a:cs typeface=""/>
        <a:font script="Uigh" typeface="Microsoft Uighur"/>
        <a:font script="Beng" typeface="Vrinda"/>
        <a:font script="Thai" typeface="Cordi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Arial"/>
        <a:font script="Arab" typeface="Arial"/>
        <a:font script="Hebr" typeface="Arial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DaunPenh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w="63500" h="25400" prst="circ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Application>Emerging Infectious Diseases journal</Application>
  <PresentationFormat>全屏显示(4:3)</PresentationFormat>
  <Slides>1</Slide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LinksUpToDate>false</LinksUpToDate>
  <SharedDoc>false</SharedDoc>
  <HyperlinksChanged>false</HyperlinksChanged>
  <AppVersion>14.0000</AppVersion>
  <Company>Emerging Infectious Diseases journal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Figure 4 - Acquisition of Plasmid with Carbapenem-Resistance Gene blaKPC2 in Hypervirulent Klebsiella pneumoniae, Singapore</dc:title>
  <cp:lastModifiedBy/>
  <cp:revision>1</cp:revision>
  <dcterms:created xsi:type="dcterms:W3CDTF">2025-06-03T16:15:22.2650833Z</dcterms:created>
  <dcterms:modified xsi:type="dcterms:W3CDTF">2025-06-03T16:15:22.2650833Z</dcterms:modified>
  <dc:creator>Y. Chen et al.</dc:creator>
  <cp:keywords>Enterobacteriaceae, Klebsiella pneumoniae, carbapenemase, carbapenem resistance, multidrug resistance, hypervirulent, blaKPC-2, whole-genome sequencing, genome analysis, plasmid, Singapore, superbug, antimicrobial resistance, bacteria, virulence, hypermucoviscosity, conjugation, K1, K2</cp:keywords>
  <dc:description>Presentation created from Figure 4 of Acquisition of Plasmid with Carbapenem-Resistance Gene blaKPC2 in Hypervirulent Klebsiella pneumoniae, Singapore published in the Emerging Infectious Diseases journal volume 26, number 3.</dc:description>
  <cp:category>General</cp:category>
</cp:coreProperties>
</file>