
<file path=[Content_Types].xml><?xml version="1.0" encoding="utf-8"?>
<Types xmlns="http://schemas.openxmlformats.org/package/2006/content-types">
  <Default Extension="rels" ContentType="application/vnd.openxmlformats-package.relationships+xml"/>
  <Default Extension="jpeg" ContentType="image/jpeg"/>
  <Override PartName="/docProps/app.xml" ContentType="application/vnd.openxmlformats-officedocument.extended-properties+xml"/>
  <Override PartName="/docProps/core.xml" ContentType="application/vnd.openxmlformats-package.core-properties+xml"/>
  <Override PartName="/ppt/presentation.xml" ContentType="application/vnd.openxmlformats-officedocument.presentationml.presentation.main+xml"/>
  <Override PartName="/ppt/presProps.xml" ContentType="application/vnd.openxmlformats-officedocument.presentationml.presProps+xml"/>
  <Override PartName="/ppt/slideLayouts/slideLayout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tableStyles.xml" ContentType="application/vnd.openxmlformats-officedocument.presentationml.tableStyles+xml"/>
  <Override PartName="/ppt/tags/tag1.xml" ContentType="application/vnd.openxmlformats-officedocument.presentationml.tags+xml"/>
  <Override PartName="/ppt/theme/theme1.xml" ContentType="application/vnd.openxmlformats-officedocument.theme+xml"/>
  <Override PartName="/ppt/viewProps.xml" ContentType="application/vnd.openxmlformats-officedocument.presentationml.viewProps+xml"/>
</Types>
</file>

<file path=_rels/.rels>&#65279;<?xml version="1.0" encoding="utf-8" standalone="yes"?><Relationships xmlns="http://schemas.openxmlformats.org/package/2006/relationships"><Relationship Id="rId1" Type="http://schemas.openxmlformats.org/officeDocument/2006/relationships/officeDocument" Target="ppt/presentation.xml" /><Relationship Id="rId2" Type="http://schemas.openxmlformats.org/package/2006/relationships/metadata/thumbnail" Target="docProps/thumbnail.jpeg" /><Relationship Id="rId3" Type="http://schemas.openxmlformats.org/package/2006/relationships/metadata/core-properties" Target="docProps/core.xml" /><Relationship Id="rId4" Type="http://schemas.openxmlformats.org/officeDocument/2006/relationships/extended-properties" Target="docProps/app.xml" /></Relationships>
</file>

<file path=ppt/presentation.xml><?xml version="1.0" encoding="utf-8"?>
<!--Generated by Spire.Presentation for .NET 4.11.12.10046--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r:id="rId1" id="2147483648"/>
  </p:sldMasterIdLst>
  <p:sldIdLst>
    <p:sldId r:id="rId2" id="256"/>
  </p:sldIdLst>
  <p:sldSz cx="9144000" cy="6858000" type="screen4x3"/>
  <p:notesSz cx="6858000" cy="9144000"/>
  <p:custDataLst>
    <p:tags r:id="rId7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r="http://schemas.openxmlformats.org/officeDocument/2006/relationships" xmlns:a="http://schemas.openxmlformats.org/drawingml/2006/main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0" d="100"/>
          <a:sy n="70" d="100"/>
        </p:scale>
        <p:origin x="-1212" y="-108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&#65279;<?xml version="1.0" encoding="utf-8" standalone="yes"?><Relationships xmlns="http://schemas.openxmlformats.org/package/2006/relationships"><Relationship Id="rId1" Type="http://schemas.openxmlformats.org/officeDocument/2006/relationships/slideMaster" Target="slideMasters/slideMaster1.xml" /><Relationship Id="rId2" Type="http://schemas.openxmlformats.org/officeDocument/2006/relationships/slide" Target="slides/slide1.xml" /><Relationship Id="rId3" Type="http://schemas.openxmlformats.org/officeDocument/2006/relationships/presProps" Target="presProps.xml" /><Relationship Id="rId4" Type="http://schemas.openxmlformats.org/officeDocument/2006/relationships/viewProps" Target="viewProps.xml" /><Relationship Id="rId5" Type="http://schemas.openxmlformats.org/officeDocument/2006/relationships/theme" Target="theme/theme1.xml" /><Relationship Id="rId6" Type="http://schemas.openxmlformats.org/officeDocument/2006/relationships/tableStyles" Target="tableStyles.xml" /><Relationship Id="rId7" Type="http://schemas.openxmlformats.org/officeDocument/2006/relationships/tags" Target="tags/tag1.xml" /></Relationships>
</file>

<file path=ppt/slideLayouts/_rels/slideLayout1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2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3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4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5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6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7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8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9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10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_rels/slideLayout11.xml.rels>&#65279;<?xml version="1.0" encoding="utf-8" standalone="yes"?><Relationships xmlns="http://schemas.openxmlformats.org/package/2006/relationships"><Relationship Id="rId1" Type="http://schemas.openxmlformats.org/officeDocument/2006/relationships/slideMaster" Target="../slideMasters/slideMaster1.xml" 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/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1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/>
          <p:nvPr>
            <p:ph type="obj" idx="1"/>
          </p:nvPr>
        </p:nvSpPr>
        <p:spPr/>
        <p:txBody>
          <a:bodyPr/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/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/>
          <p:nvPr>
            <p:ph type="obj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Content Placeholder 3"/>
          <p:cNvSpPr/>
          <p:nvPr>
            <p:ph type="obj"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5" name="Date Placeholder 4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6" name="Footer Placeholder 5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/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4" name="Content Placeholder 3"/>
          <p:cNvSpPr/>
          <p:nvPr>
            <p:ph type="obj"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5" name="Text Placeholder 4"/>
          <p:cNvSpPr/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6" name="Content Placeholder 5"/>
          <p:cNvSpPr/>
          <p:nvPr>
            <p:ph type="obj"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7" name="Date Placeholder 6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8" name="Footer Placeholder 7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4" name="Footer Placeholder 3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3" name="Footer Placeholder 2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/>
          <p:nvPr>
            <p:ph type="obj"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Text Placeholder 3"/>
          <p:cNvSpPr/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5" name="Date Placeholder 4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6" name="Footer Placeholder 5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/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/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dirty="1" smtClean="0"/>
              <a:t>Click to edit Master text styles</a:t>
            </a:r>
          </a:p>
        </p:txBody>
      </p:sp>
      <p:sp>
        <p:nvSpPr>
          <p:cNvPr id="5" name="Date Placeholder 4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6" name="Footer Placeholder 5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/>
          <p:nvPr>
            <p:ph type="title"/>
          </p:nvPr>
        </p:nvSpPr>
        <p:spPr/>
        <p:txBody>
          <a:bodyPr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/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/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/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10"/>
          </p:nvPr>
        </p:nvSpPr>
        <p:spPr/>
        <p:txBody>
          <a:bodyPr/>
          <a:lstStyle/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12"/>
          </p:nvPr>
        </p:nvSpPr>
        <p:spPr/>
        <p:txBody>
          <a:bodyPr/>
          <a:lstStyle/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Layout>
</file>

<file path=ppt/slideMasters/_rels/slideMaster1.xml.rels>&#65279;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1.xml" /><Relationship Id="rId10" Type="http://schemas.openxmlformats.org/officeDocument/2006/relationships/slideLayout" Target="../slideLayouts/slideLayout10.xml" /><Relationship Id="rId11" Type="http://schemas.openxmlformats.org/officeDocument/2006/relationships/slideLayout" Target="../slideLayouts/slideLayout11.xml" /><Relationship Id="rId12" Type="http://schemas.openxmlformats.org/officeDocument/2006/relationships/theme" Target="../theme/theme1.xml" /><Relationship Id="rId2" Type="http://schemas.openxmlformats.org/officeDocument/2006/relationships/slideLayout" Target="../slideLayouts/slideLayout2.xml" /><Relationship Id="rId3" Type="http://schemas.openxmlformats.org/officeDocument/2006/relationships/slideLayout" Target="../slideLayouts/slideLayout3.xml" /><Relationship Id="rId4" Type="http://schemas.openxmlformats.org/officeDocument/2006/relationships/slideLayout" Target="../slideLayouts/slideLayout4.xml" /><Relationship Id="rId5" Type="http://schemas.openxmlformats.org/officeDocument/2006/relationships/slideLayout" Target="../slideLayouts/slideLayout5.xml" /><Relationship Id="rId6" Type="http://schemas.openxmlformats.org/officeDocument/2006/relationships/slideLayout" Target="../slideLayouts/slideLayout6.xml" /><Relationship Id="rId7" Type="http://schemas.openxmlformats.org/officeDocument/2006/relationships/slideLayout" Target="../slideLayouts/slideLayout7.xml" /><Relationship Id="rId8" Type="http://schemas.openxmlformats.org/officeDocument/2006/relationships/slideLayout" Target="../slideLayouts/slideLayout8.xml" /><Relationship Id="rId9" Type="http://schemas.openxmlformats.org/officeDocument/2006/relationships/slideLayout" Target="../slideLayouts/slideLayout9.xml" 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/>
          <p:nvPr>
            <p:ph type="title"/>
          </p:nvPr>
        </p:nvSpPr>
        <p:spPr>
          <a:xfrm>
            <a:off x="457200" y="274638"/>
            <a:ext cx="8229600" cy="1143000"/>
          </a:xfrm>
          <a:prstGeom prst="rect"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1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/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/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1" smtClean="0"/>
              <a:t>Click to edit Master text styles</a:t>
            </a:r>
          </a:p>
          <a:p>
            <a:pPr lvl="1"/>
            <a:r>
              <a:rPr lang="en-US" dirty="1" smtClean="0"/>
              <a:t>Second level</a:t>
            </a:r>
          </a:p>
          <a:p>
            <a:pPr lvl="2"/>
            <a:r>
              <a:rPr lang="en-US" dirty="1" smtClean="0"/>
              <a:t>Third level</a:t>
            </a:r>
          </a:p>
          <a:p>
            <a:pPr lvl="3"/>
            <a:r>
              <a:rPr lang="en-US" dirty="1" smtClean="0"/>
              <a:t>Fourth level</a:t>
            </a:r>
          </a:p>
          <a:p>
            <a:pPr lvl="4"/>
            <a:r>
              <a:rPr lang="en-US" dirty="1" smtClean="0"/>
              <a:t>Fifth level</a:t>
            </a:r>
            <a:endParaRPr lang="en-US"/>
          </a:p>
        </p:txBody>
      </p:sp>
      <p:sp>
        <p:nvSpPr>
          <p:cNvPr id="4" name="Date Placeholder 3"/>
          <p:cNvSpPr/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/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8FD0B7A-F5DD-4F40-B4CB-3B2C354B893A}" type="datetimeFigureOut">
              <a:rPr lang="en-US" smtClean="0"/>
              <a:t>3/4/2014</a:t>
            </a:fld>
            <a:endParaRPr lang="en-US"/>
          </a:p>
        </p:txBody>
      </p:sp>
      <p:sp>
        <p:nvSpPr>
          <p:cNvPr id="5" name="Footer Placeholder 4"/>
          <p:cNvSpPr/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/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/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/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3AE1883-0942-4AA3-9DB2-9C7C3A0314B1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ransition spd="fast"/>
  <p:timing>
    <p:tnLst>
      <p:par>
        <p:cTn id="1" restart="never" nodeType="tmRoot"/>
      </p:par>
    </p:tnLst>
  </p:timing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&#65279;<?xml version="1.0" encoding="utf-8" standalone="yes"?><Relationships xmlns="http://schemas.openxmlformats.org/package/2006/relationships"><Relationship Id="rId1" Type="http://schemas.openxmlformats.org/officeDocument/2006/relationships/slideLayout" Target="../slideLayouts/slideLayout7.xml" /><Relationship Id="rId2" Type="http://schemas.openxmlformats.org/officeDocument/2006/relationships/image" Target="../media/image1.jpeg" 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 name="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ew shape"/>
          <p:cNvSpPr/>
          <p:nvPr/>
        </p:nvSpPr>
        <p:spPr>
          <a:xfrm>
            <a:off x="127000" y="127000"/>
            <a:ext cx="8890000" cy="381000"/>
          </a:xfrm>
          <a:prstGeom prst="rect"/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l"/>
            <a:r>
              <a:rPr lang="en-US" sz="2000" b="1" dirty="1">
                <a:solidFill>
                  <a:srgbClr val="000000"/>
                </a:solidFill>
              </a:rPr>
              <a:t>Figure 1</a:t>
            </a:r>
          </a:p>
        </p:txBody>
      </p:sp>
      <p:pic>
        <p:nvPicPr>
          <p:cNvPr id="3" name="New picture"/>
          <p:cNvPicPr/>
          <p:nvPr/>
        </p:nvPicPr>
        <p:blipFill>
          <a:blip r:embed="rId2"/>
          <a:srcRect/>
          <a:stretch>
            <a:fillRect/>
          </a:stretch>
        </p:blipFill>
        <p:spPr>
          <a:xfrm>
            <a:off x="762000" y="635000"/>
            <a:ext cx="7620000" cy="4305300"/>
          </a:xfrm>
          <a:prstGeom prst="rect"/>
          <a:noFill/>
          <a:ln>
            <a:noFill/>
          </a:ln>
        </p:spPr>
      </p:pic>
      <p:sp>
        <p:nvSpPr>
          <p:cNvPr id="4" name="New shape"/>
          <p:cNvSpPr/>
          <p:nvPr/>
        </p:nvSpPr>
        <p:spPr>
          <a:xfrm>
            <a:off x="127000" y="4953000"/>
            <a:ext cx="8890000" cy="1270000"/>
          </a:xfrm>
          <a:prstGeom prst="rect"/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>
            <a:normAutofit fontScale="97500" lnSpcReduction="20000"/>
          </a:bodyPr>
          <a:lstStyle/>
          <a:p>
            <a:pPr algn="l"/>
            <a:r>
              <a:rPr lang="en-US" dirty="1">
                <a:solidFill>
                  <a:srgbClr val="000000"/>
                </a:solidFill>
              </a:rPr>
              <a:t>Figure 1.&amp;nbsp;Endpoint dilution polymerase chain reaction with the US2 human Hepatitis E virus (HEV) sample as reference (infectivity titer approximately 10 E.6). M: molecular mass marker; lanes 1-4 NLSW50 10-1,10-2,10-3 ;lanes 6-9: NLSW15 10-1,10-2,10-3; lanes 11-14: NLSW20 10-1,10-2,10-3; lanes 16-19 US2 10-1,10-2,10-3. Lanes 5,10 and 15 negative control water samples.</a:t>
            </a:r>
          </a:p>
        </p:txBody>
      </p:sp>
      <p:sp>
        <p:nvSpPr>
          <p:cNvPr id="5" name="New shape"/>
          <p:cNvSpPr/>
          <p:nvPr/>
        </p:nvSpPr>
        <p:spPr>
          <a:xfrm>
            <a:off x="127000" y="6223000"/>
            <a:ext cx="8890000" cy="381000"/>
          </a:xfrm>
          <a:prstGeom prst="rect"/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>
            <a:normAutofit fontScale="62500" lnSpcReduction="20000"/>
          </a:bodyPr>
          <a:lstStyle/>
          <a:p>
            <a:pPr algn="l"/>
            <a:r>
              <a:rPr lang="en-US" dirty="1">
                <a:solidFill>
                  <a:srgbClr val="000000"/>
                </a:solidFill>
              </a:rPr>
              <a:t>van der Poel WH, Verschoor F, van der Heide R, Herrera M, Vivo A, Kooreman M, et al. Hepatitis E Virus Sequences in Swine Related to Sequences in Humans, the Netherlands. Emerg Infect Dis. 2001;7(6):970-976. https://doi.org/10.3201/eid0706.010608</a:t>
            </a:r>
          </a:p>
        </p:txBody>
      </p:sp>
    </p:spTree>
  </p:cSld>
  <p:clrMapOvr>
    <a:masterClrMapping/>
  </p:clrMapOvr>
  <p:transition spd="fast"/>
  <p:timing>
    <p:tnLst>
      <p:par>
        <p:cTn id="1" restart="never" nodeType="tmRoot"/>
      </p:par>
    </p:tnLst>
  </p:timing>
</p:sld>
</file>

<file path=ppt/tags/tag1.xml><?xml version="1.0" encoding="utf-8"?>
<p:tagLst xmlns:p="http://schemas.openxmlformats.org/presentationml/2006/main">
  <p:tag name="AS_NET" val="4.0.30319.42000"/>
  <p:tag name="AS_OS" val="Microsoft Windows NT 10.0.20348.0"/>
  <p:tag name="AS_RELEASE_DATE" val="2013.12.17"/>
  <p:tag name="AS_TITLE" val="Spire.Presentation for .NET "/>
  <p:tag name="AS_VERSION" val="2.1.0.0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Uigh" typeface="Microsoft Uighur"/>
        <a:font script="Beng" typeface="Vrinda"/>
        <a:font script="Thai" typeface="Angsana New"/>
        <a:font script="Mlym" typeface="Kartika"/>
        <a:font script="Yiii" typeface="Microsoft Yi Baiti"/>
        <a:font script="Cher" typeface="Plantagenet Cherokee"/>
        <a:font script="Orya" typeface="Kalinga"/>
        <a:font script="Geor" typeface="Sylfaen"/>
        <a:font script="Gujr" typeface="Shruti"/>
        <a:font script="Viet" typeface="Times New Roman"/>
        <a:font script="Arab" typeface="Times New Roman"/>
        <a:font script="Hebr" typeface="Times New Roman"/>
        <a:font script="Telu" typeface="Gautami"/>
        <a:font script="Ethi" typeface="Nyala"/>
        <a:font script="Jpan" typeface="ＭＳ Ｐゴシック"/>
        <a:font script="Sinh" typeface="Iskoola Pota"/>
        <a:font script="Taml" typeface="Latha"/>
        <a:font script="Deva" typeface="Mangal"/>
        <a:font script="Knda" typeface="Tunga"/>
        <a:font script="Tibt" typeface="Microsoft Himalaya"/>
        <a:font script="Khmr" typeface="MoolBoran"/>
        <a:font script="Hant" typeface="新細明體"/>
        <a:font script="Laoo" typeface="DokChampa"/>
        <a:font script="Mong" typeface="Mongolian Baiti"/>
        <a:font script="Hans" typeface="宋体"/>
        <a:font script="Guru" typeface="Raavi"/>
        <a:font script="Thaa" typeface="MV Boli"/>
        <a:font script="Cans" typeface="Euphemia"/>
        <a:font script="Hang" typeface="맑은 고딕"/>
        <a:font script="Syrc" typeface="Estrangelo Edessa"/>
      </a:majorFont>
      <a:minorFont>
        <a:latin typeface="Calibri"/>
        <a:ea typeface=""/>
        <a:cs typeface=""/>
        <a:font script="Uigh" typeface="Microsoft Uighur"/>
        <a:font script="Beng" typeface="Vrinda"/>
        <a:font script="Thai" typeface="Cordia New"/>
        <a:font script="Mlym" typeface="Kartika"/>
        <a:font script="Yiii" typeface="Microsoft Yi Baiti"/>
        <a:font script="Cher" typeface="Plantagenet Cherokee"/>
        <a:font script="Orya" typeface="Kalinga"/>
        <a:font script="Geor" typeface="Sylfaen"/>
        <a:font script="Gujr" typeface="Shruti"/>
        <a:font script="Viet" typeface="Arial"/>
        <a:font script="Arab" typeface="Arial"/>
        <a:font script="Hebr" typeface="Arial"/>
        <a:font script="Telu" typeface="Gautami"/>
        <a:font script="Ethi" typeface="Nyala"/>
        <a:font script="Jpan" typeface="ＭＳ Ｐゴシック"/>
        <a:font script="Sinh" typeface="Iskoola Pota"/>
        <a:font script="Taml" typeface="Latha"/>
        <a:font script="Deva" typeface="Mangal"/>
        <a:font script="Knda" typeface="Tunga"/>
        <a:font script="Tibt" typeface="Microsoft Himalaya"/>
        <a:font script="Khmr" typeface="DaunPenh"/>
        <a:font script="Hant" typeface="新細明體"/>
        <a:font script="Laoo" typeface="DokChampa"/>
        <a:font script="Mong" typeface="Mongolian Baiti"/>
        <a:font script="Hans" typeface="宋体"/>
        <a:font script="Guru" typeface="Raavi"/>
        <a:font script="Thaa" typeface="MV Boli"/>
        <a:font script="Cans" typeface="Euphemia"/>
        <a:font script="Hang" typeface="맑은 고딕"/>
        <a:font script="Syrc" typeface="Estrangelo Edess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  <a:tileRect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  <a:tileRect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r="5400000" dist="2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r="5400000" dist="23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r="5400000" dist="23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dir="t" rig="threePt">
              <a:rot lat="0" lon="0" rev="1200000"/>
            </a:lightRig>
          </a:scene3d>
          <a:sp3d>
            <a:bevelT w="63500" h="25400" prst="circle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  <a:tileRect/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  <a:tileRect/>
        </a:gradFill>
      </a:bgFillStyleLst>
    </a:fmtScheme>
  </a:themeElements>
  <a:objectDefaults/>
</a:theme>
</file>

<file path=docProps/app.xml><?xml version="1.0" encoding="utf-8"?>
<Properties xmlns="http://schemas.openxmlformats.org/officeDocument/2006/extended-properties" xmlns:vt="http://schemas.openxmlformats.org/officeDocument/2006/docPropsVTypes">
  <TotalTime>1</TotalTime>
  <Application>Emerging Infectious Diseases journal</Application>
  <PresentationFormat>全屏显示(4:3)</PresentationFormat>
  <Slides>1</Slides>
  <ScaleCrop>false</ScaleCrop>
  <HeadingPairs>
    <vt:vector size="4" baseType="variant">
      <vt:variant>
        <vt:lpstr>主题</vt:lpstr>
      </vt:variant>
      <vt:variant>
        <vt:i4>1</vt:i4>
      </vt:variant>
      <vt:variant>
        <vt:lpstr>幻灯片标题</vt:lpstr>
      </vt:variant>
      <vt:variant>
        <vt:i4>1</vt:i4>
      </vt:variant>
    </vt:vector>
  </HeadingPairs>
  <LinksUpToDate>false</LinksUpToDate>
  <SharedDoc>false</SharedDoc>
  <HyperlinksChanged>false</HyperlinksChanged>
  <AppVersion>14.0000</AppVersion>
  <Company>Emerging Infectious Diseases journal</Company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Figure 1 - Hepatitis E Virus Sequences in Swine Related to Sequences in Humans, the Netherlands</dc:title>
  <cp:lastModifiedBy/>
  <cp:revision>1</cp:revision>
  <dcterms:created xsi:type="dcterms:W3CDTF">2025-07-09T08:57:12.4122501Z</dcterms:created>
  <dcterms:modified xsi:type="dcterms:W3CDTF">2025-07-09T08:57:12.4122501Z</dcterms:modified>
  <dc:creator>W. H. van der Poel et al.</dc:creator>
  <cp:keywords>Hepatitus E, HEV, swine, zoonoses, the Netherlands</cp:keywords>
  <dc:description>Presentation created from Figure 1 of Hepatitis E Virus Sequences in Swine Related to Sequences in Humans, the Netherlands published in the Emerging Infectious Diseases journal volume 7, number 6.</dc:description>
  <cp:category>General</cp:category>
</cp:coreProperties>
</file>